
<file path=[Content_Types].xml><?xml version="1.0" encoding="utf-8"?>
<Types xmlns="http://schemas.openxmlformats.org/package/2006/content-types">
  <Default Extension="emf" ContentType="image/x-emf"/>
  <Default Extension="JPE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319" r:id="rId4"/>
  </p:sldMasterIdLst>
  <p:notesMasterIdLst>
    <p:notesMasterId r:id="rId72"/>
  </p:notesMasterIdLst>
  <p:handoutMasterIdLst>
    <p:handoutMasterId r:id="rId73"/>
  </p:handoutMasterIdLst>
  <p:sldIdLst>
    <p:sldId id="501" r:id="rId5"/>
    <p:sldId id="359" r:id="rId6"/>
    <p:sldId id="542" r:id="rId7"/>
    <p:sldId id="543" r:id="rId8"/>
    <p:sldId id="280" r:id="rId9"/>
    <p:sldId id="475" r:id="rId10"/>
    <p:sldId id="324" r:id="rId11"/>
    <p:sldId id="495" r:id="rId12"/>
    <p:sldId id="261" r:id="rId13"/>
    <p:sldId id="478" r:id="rId14"/>
    <p:sldId id="479" r:id="rId15"/>
    <p:sldId id="289" r:id="rId16"/>
    <p:sldId id="466" r:id="rId17"/>
    <p:sldId id="459" r:id="rId18"/>
    <p:sldId id="290" r:id="rId19"/>
    <p:sldId id="476" r:id="rId20"/>
    <p:sldId id="498" r:id="rId21"/>
    <p:sldId id="461" r:id="rId22"/>
    <p:sldId id="500" r:id="rId23"/>
    <p:sldId id="524" r:id="rId24"/>
    <p:sldId id="294" r:id="rId25"/>
    <p:sldId id="462" r:id="rId26"/>
    <p:sldId id="295" r:id="rId27"/>
    <p:sldId id="297" r:id="rId28"/>
    <p:sldId id="496" r:id="rId29"/>
    <p:sldId id="468" r:id="rId30"/>
    <p:sldId id="497" r:id="rId31"/>
    <p:sldId id="529" r:id="rId32"/>
    <p:sldId id="528" r:id="rId33"/>
    <p:sldId id="516" r:id="rId34"/>
    <p:sldId id="530" r:id="rId35"/>
    <p:sldId id="505" r:id="rId36"/>
    <p:sldId id="506" r:id="rId37"/>
    <p:sldId id="502" r:id="rId38"/>
    <p:sldId id="503" r:id="rId39"/>
    <p:sldId id="504" r:id="rId40"/>
    <p:sldId id="531" r:id="rId41"/>
    <p:sldId id="532" r:id="rId42"/>
    <p:sldId id="507" r:id="rId43"/>
    <p:sldId id="539" r:id="rId44"/>
    <p:sldId id="508" r:id="rId45"/>
    <p:sldId id="526" r:id="rId46"/>
    <p:sldId id="509" r:id="rId47"/>
    <p:sldId id="510" r:id="rId48"/>
    <p:sldId id="527" r:id="rId49"/>
    <p:sldId id="533" r:id="rId50"/>
    <p:sldId id="535" r:id="rId51"/>
    <p:sldId id="534" r:id="rId52"/>
    <p:sldId id="537" r:id="rId53"/>
    <p:sldId id="514" r:id="rId54"/>
    <p:sldId id="513" r:id="rId55"/>
    <p:sldId id="512" r:id="rId56"/>
    <p:sldId id="305" r:id="rId57"/>
    <p:sldId id="540" r:id="rId58"/>
    <p:sldId id="541" r:id="rId59"/>
    <p:sldId id="511" r:id="rId60"/>
    <p:sldId id="448" r:id="rId61"/>
    <p:sldId id="518" r:id="rId62"/>
    <p:sldId id="519" r:id="rId63"/>
    <p:sldId id="520" r:id="rId64"/>
    <p:sldId id="521" r:id="rId65"/>
    <p:sldId id="522" r:id="rId66"/>
    <p:sldId id="488" r:id="rId67"/>
    <p:sldId id="490" r:id="rId68"/>
    <p:sldId id="544" r:id="rId69"/>
    <p:sldId id="545" r:id="rId70"/>
    <p:sldId id="546" r:id="rId71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3868" userDrawn="1">
          <p15:clr>
            <a:srgbClr val="A4A3A4"/>
          </p15:clr>
        </p15:guide>
        <p15:guide id="3" orient="horz" pos="3952" userDrawn="1">
          <p15:clr>
            <a:srgbClr val="A4A3A4"/>
          </p15:clr>
        </p15:guide>
        <p15:guide id="4" orient="horz" pos="252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942"/>
    <a:srgbClr val="003944"/>
    <a:srgbClr val="E4F0F0"/>
    <a:srgbClr val="9EC3A5"/>
    <a:srgbClr val="C6DEDE"/>
    <a:srgbClr val="DADFFA"/>
    <a:srgbClr val="006666"/>
    <a:srgbClr val="AECCD2"/>
    <a:srgbClr val="006871"/>
    <a:srgbClr val="177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155691-4495-3B27-1D86-43480183FF5D}" v="246" dt="2024-05-24T16:26:12.4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édio 2 - Ênfas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édio 1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Ênfas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42" autoAdjust="0"/>
    <p:restoredTop sz="86401" autoAdjust="0"/>
  </p:normalViewPr>
  <p:slideViewPr>
    <p:cSldViewPr snapToGrid="0" showGuides="1">
      <p:cViewPr varScale="1">
        <p:scale>
          <a:sx n="79" d="100"/>
          <a:sy n="79" d="100"/>
        </p:scale>
        <p:origin x="102" y="96"/>
      </p:cViewPr>
      <p:guideLst>
        <p:guide orient="horz" pos="935"/>
        <p:guide pos="3868"/>
        <p:guide orient="horz" pos="3952"/>
        <p:guide orient="horz" pos="2523"/>
      </p:guideLst>
    </p:cSldViewPr>
  </p:slideViewPr>
  <p:outlineViewPr>
    <p:cViewPr>
      <p:scale>
        <a:sx n="33" d="100"/>
        <a:sy n="33" d="100"/>
      </p:scale>
      <p:origin x="0" y="-39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07"/>
    </p:cViewPr>
  </p:sorterViewPr>
  <p:notesViewPr>
    <p:cSldViewPr snapToGrid="0">
      <p:cViewPr varScale="1">
        <p:scale>
          <a:sx n="62" d="100"/>
          <a:sy n="62" d="100"/>
        </p:scale>
        <p:origin x="334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commentAuthors" Target="commentAuthors.xml"/><Relationship Id="rId79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Executado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2022</c:v>
                </c:pt>
              </c:numCache>
            </c:numRef>
          </c:cat>
          <c:val>
            <c:numRef>
              <c:f>Planilha1!$B$2:$B$3</c:f>
              <c:numCache>
                <c:formatCode>_(* #,##0.00_);_(* \(#,##0.00\);_(* "-"??_);_(@_)</c:formatCode>
                <c:ptCount val="2"/>
                <c:pt idx="0">
                  <c:v>1514523</c:v>
                </c:pt>
                <c:pt idx="1">
                  <c:v>1488951.08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B5-49DC-A2A6-87FE4D06B2B5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Previsto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2022</c:v>
                </c:pt>
              </c:numCache>
            </c:numRef>
          </c:cat>
          <c:val>
            <c:numRef>
              <c:f>Planilha1!$C$2:$C$3</c:f>
              <c:numCache>
                <c:formatCode>_(* #,##0.00_);_(* \(#,##0.00\);_(* "-"??_);_(@_)</c:formatCode>
                <c:ptCount val="2"/>
                <c:pt idx="0">
                  <c:v>1412146</c:v>
                </c:pt>
                <c:pt idx="1">
                  <c:v>1383691.78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B5-49DC-A2A6-87FE4D06B2B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04934096"/>
        <c:axId val="1304926480"/>
      </c:barChart>
      <c:catAx>
        <c:axId val="1304934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04926480"/>
        <c:crosses val="autoZero"/>
        <c:auto val="1"/>
        <c:lblAlgn val="ctr"/>
        <c:lblOffset val="100"/>
        <c:noMultiLvlLbl val="0"/>
      </c:catAx>
      <c:valAx>
        <c:axId val="1304926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0493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pt-BR" dirty="0">
                <a:latin typeface="Bahnschrift" panose="020B0502040204020203" pitchFamily="34" charset="0"/>
              </a:rPr>
              <a:t>Exercícios Anteriores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23966692119303684"/>
          <c:y val="0.16027122218075585"/>
          <c:w val="0.73336164979423912"/>
          <c:h val="0.6365556670219717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Previsto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6000"/>
                    <a:tint val="60000"/>
                    <a:satMod val="160000"/>
                  </a:schemeClr>
                </a:gs>
                <a:gs pos="46000">
                  <a:schemeClr val="accent5">
                    <a:shade val="76000"/>
                    <a:tint val="86000"/>
                    <a:satMod val="160000"/>
                  </a:schemeClr>
                </a:gs>
                <a:gs pos="100000">
                  <a:schemeClr val="accent5">
                    <a:shade val="76000"/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R$144.113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FAB-4924-A6FB-FA3A24ED1D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Planilha1!$B$2:$B$5</c:f>
              <c:numCache>
                <c:formatCode>_("R$"* #,##0.00_);_("R$"* \(#,##0.00\);_("R$"* "-"??_);_(@_)</c:formatCode>
                <c:ptCount val="4"/>
                <c:pt idx="0">
                  <c:v>43723.88</c:v>
                </c:pt>
                <c:pt idx="1">
                  <c:v>103232.92</c:v>
                </c:pt>
                <c:pt idx="2">
                  <c:v>88521.41</c:v>
                </c:pt>
                <c:pt idx="3">
                  <c:v>88521.41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F4-4E74-9CB7-F9187771F504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Executado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dLbl>
              <c:idx val="2"/>
              <c:layout>
                <c:manualLayout>
                  <c:x val="2.4519480920657342E-3"/>
                  <c:y val="-7.175787874670062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AB-4924-A6FB-FA3A24ED1D7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AB-4924-A6FB-FA3A24ED1D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Planilha1!$C$2:$C$5</c:f>
              <c:numCache>
                <c:formatCode>_("R$"* #,##0.00_);_("R$"* \(#,##0.00\);_("R$"* "-"??_);_(@_)</c:formatCode>
                <c:ptCount val="4"/>
                <c:pt idx="0">
                  <c:v>123555.86</c:v>
                </c:pt>
                <c:pt idx="1">
                  <c:v>221503.59</c:v>
                </c:pt>
                <c:pt idx="2">
                  <c:v>116474.31999999999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F4-4E74-9CB7-F9187771F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4920496"/>
        <c:axId val="1304928112"/>
      </c:barChart>
      <c:catAx>
        <c:axId val="130492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04928112"/>
        <c:crosses val="autoZero"/>
        <c:auto val="1"/>
        <c:lblAlgn val="ctr"/>
        <c:lblOffset val="100"/>
        <c:noMultiLvlLbl val="0"/>
      </c:catAx>
      <c:valAx>
        <c:axId val="1304928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R$&quot;* #,##0.00_);_(&quot;R$&quot;* \(#,##0.00\);_(&quot;R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0492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pt-BR" dirty="0">
                <a:latin typeface="Bahnschrift" panose="020B0502040204020203" pitchFamily="34" charset="0"/>
              </a:rPr>
              <a:t>Ações de Fiscalização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3000"/>
                    <a:tint val="60000"/>
                    <a:satMod val="160000"/>
                  </a:schemeClr>
                </a:gs>
                <a:gs pos="46000">
                  <a:schemeClr val="accent5">
                    <a:shade val="53000"/>
                    <a:tint val="86000"/>
                    <a:satMod val="160000"/>
                  </a:schemeClr>
                </a:gs>
                <a:gs pos="100000">
                  <a:schemeClr val="accent5">
                    <a:shade val="53000"/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Planilha1!$B$2</c:f>
              <c:numCache>
                <c:formatCode>General</c:formatCode>
                <c:ptCount val="1"/>
                <c:pt idx="0">
                  <c:v>391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Planilha1!$A$2</c15:sqref>
                        </c15:formulaRef>
                      </c:ext>
                    </c:extLst>
                    <c:strCache>
                      <c:ptCount val="1"/>
                      <c:pt idx="0">
                        <c:v>Categoria 1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0-691E-4F28-8800-EBB1CFADAA6B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76000"/>
                    <a:tint val="60000"/>
                    <a:satMod val="160000"/>
                  </a:schemeClr>
                </a:gs>
                <a:gs pos="46000">
                  <a:schemeClr val="accent5">
                    <a:shade val="76000"/>
                    <a:tint val="86000"/>
                    <a:satMod val="160000"/>
                  </a:schemeClr>
                </a:gs>
                <a:gs pos="100000">
                  <a:schemeClr val="accent5">
                    <a:shade val="76000"/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Planilha1!$C$2</c:f>
              <c:numCache>
                <c:formatCode>General</c:formatCode>
                <c:ptCount val="1"/>
                <c:pt idx="0">
                  <c:v>297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Planilha1!$A$2</c15:sqref>
                        </c15:formulaRef>
                      </c:ext>
                    </c:extLst>
                    <c:strCache>
                      <c:ptCount val="1"/>
                      <c:pt idx="0">
                        <c:v>Categoria 1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691E-4F28-8800-EBB1CFADAA6B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0000"/>
                    <a:satMod val="160000"/>
                  </a:schemeClr>
                </a:gs>
                <a:gs pos="46000">
                  <a:schemeClr val="accent5">
                    <a:tint val="86000"/>
                    <a:satMod val="160000"/>
                  </a:schemeClr>
                </a:gs>
                <a:gs pos="100000">
                  <a:schemeClr val="accent5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Planilha1!$D$2</c:f>
              <c:numCache>
                <c:formatCode>General</c:formatCode>
                <c:ptCount val="1"/>
                <c:pt idx="0">
                  <c:v>228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Planilha1!$A$2</c15:sqref>
                        </c15:formulaRef>
                      </c:ext>
                    </c:extLst>
                    <c:strCache>
                      <c:ptCount val="1"/>
                      <c:pt idx="0">
                        <c:v>Categoria 1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2-691E-4F28-8800-EBB1CFADAA6B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77000"/>
                    <a:tint val="60000"/>
                    <a:satMod val="160000"/>
                  </a:schemeClr>
                </a:gs>
                <a:gs pos="46000">
                  <a:schemeClr val="accent5">
                    <a:tint val="77000"/>
                    <a:tint val="86000"/>
                    <a:satMod val="160000"/>
                  </a:schemeClr>
                </a:gs>
                <a:gs pos="100000">
                  <a:schemeClr val="accent5">
                    <a:tint val="77000"/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Planilha1!$E$2</c:f>
              <c:numCache>
                <c:formatCode>General</c:formatCode>
                <c:ptCount val="1"/>
                <c:pt idx="0">
                  <c:v>486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Planilha1!$A$2</c15:sqref>
                        </c15:formulaRef>
                      </c:ext>
                    </c:extLst>
                    <c:strCache>
                      <c:ptCount val="1"/>
                      <c:pt idx="0">
                        <c:v>Categoria 1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3-691E-4F28-8800-EBB1CFADAA6B}"/>
            </c:ext>
          </c:extLst>
        </c:ser>
        <c:ser>
          <c:idx val="4"/>
          <c:order val="4"/>
          <c:tx>
            <c:strRef>
              <c:f>Planilha1!$F$1</c:f>
              <c:strCache>
                <c:ptCount val="1"/>
                <c:pt idx="0">
                  <c:v>2022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4000"/>
                    <a:tint val="60000"/>
                    <a:satMod val="160000"/>
                  </a:schemeClr>
                </a:gs>
                <a:gs pos="46000">
                  <a:schemeClr val="accent5">
                    <a:tint val="54000"/>
                    <a:tint val="86000"/>
                    <a:satMod val="160000"/>
                  </a:schemeClr>
                </a:gs>
                <a:gs pos="100000">
                  <a:schemeClr val="accent5">
                    <a:tint val="54000"/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3975" dist="41275" dir="14700000" algn="t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3600000"/>
              </a:lightRig>
            </a:scene3d>
            <a:sp3d prstMaterial="plastic">
              <a:bevelT w="127000" h="38200" prst="relaxedInset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Planilha1!$F$2</c:f>
              <c:numCache>
                <c:formatCode>General</c:formatCode>
                <c:ptCount val="1"/>
                <c:pt idx="0">
                  <c:v>765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Planilha1!$A$2</c15:sqref>
                        </c15:formulaRef>
                      </c:ext>
                    </c:extLst>
                    <c:strCache>
                      <c:ptCount val="1"/>
                      <c:pt idx="0">
                        <c:v>Categoria 1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691E-4F28-8800-EBB1CFADAA6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304929200"/>
        <c:axId val="1399894912"/>
      </c:barChart>
      <c:catAx>
        <c:axId val="13049292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99894912"/>
        <c:crosses val="autoZero"/>
        <c:auto val="1"/>
        <c:lblAlgn val="ctr"/>
        <c:lblOffset val="100"/>
        <c:noMultiLvlLbl val="0"/>
      </c:catAx>
      <c:valAx>
        <c:axId val="1399894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04929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  <a:latin typeface="Bahnschrift" panose="020B0502040204020203" pitchFamily="34" charset="0"/>
              </a:rPr>
              <a:t>Denúncias</a:t>
            </a:r>
            <a:r>
              <a:rPr lang="en-US" dirty="0">
                <a:solidFill>
                  <a:schemeClr val="tx1"/>
                </a:solidFill>
                <a:latin typeface="Bahnschrift" panose="020B0502040204020203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Bahnschrift" panose="020B0502040204020203" pitchFamily="34" charset="0"/>
              </a:rPr>
              <a:t>Atendidas</a:t>
            </a:r>
            <a:endParaRPr lang="en-US" dirty="0">
              <a:solidFill>
                <a:schemeClr val="tx1"/>
              </a:solidFill>
              <a:latin typeface="Bahnschrift" panose="020B050204020402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60000"/>
                    <a:satMod val="160000"/>
                  </a:schemeClr>
                </a:gs>
                <a:gs pos="46000">
                  <a:schemeClr val="accent6">
                    <a:tint val="86000"/>
                    <a:satMod val="160000"/>
                  </a:schemeClr>
                </a:gs>
                <a:gs pos="100000">
                  <a:schemeClr val="accent6">
                    <a:shade val="40000"/>
                    <a:satMod val="160000"/>
                  </a:schemeClr>
                </a:gs>
              </a:gsLst>
              <a:path path="circle">
                <a:fillToRect l="50000" t="155000" r="50000" b="-55000"/>
              </a:path>
            </a:gradFill>
            <a:ln>
              <a:noFill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Planilha1!$A$2:$A$6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29</c:v>
                </c:pt>
                <c:pt idx="1">
                  <c:v>46</c:v>
                </c:pt>
                <c:pt idx="2">
                  <c:v>40</c:v>
                </c:pt>
                <c:pt idx="3">
                  <c:v>27</c:v>
                </c:pt>
                <c:pt idx="4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F2-45DA-B9F7-1D9F209750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99894368"/>
        <c:axId val="1399895456"/>
      </c:barChart>
      <c:catAx>
        <c:axId val="139989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99895456"/>
        <c:crosses val="autoZero"/>
        <c:auto val="1"/>
        <c:lblAlgn val="ctr"/>
        <c:lblOffset val="100"/>
        <c:noMultiLvlLbl val="0"/>
      </c:catAx>
      <c:valAx>
        <c:axId val="139989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399894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MUNICÍPIOS POR AU ATIVO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4">
                      <a:shade val="65000"/>
                      <a:tint val="60000"/>
                      <a:satMod val="160000"/>
                    </a:schemeClr>
                  </a:gs>
                  <a:gs pos="46000">
                    <a:schemeClr val="accent4">
                      <a:shade val="65000"/>
                      <a:tint val="86000"/>
                      <a:satMod val="160000"/>
                    </a:schemeClr>
                  </a:gs>
                  <a:gs pos="100000">
                    <a:schemeClr val="accent4">
                      <a:shade val="65000"/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0800" dist="38100" dir="14700000" algn="t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A67-40D0-9284-69B45C4A32B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tint val="60000"/>
                      <a:satMod val="160000"/>
                    </a:schemeClr>
                  </a:gs>
                  <a:gs pos="46000">
                    <a:schemeClr val="accent4">
                      <a:tint val="86000"/>
                      <a:satMod val="160000"/>
                    </a:schemeClr>
                  </a:gs>
                  <a:gs pos="100000">
                    <a:schemeClr val="accent4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0800" dist="38100" dir="14700000" algn="t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A67-40D0-9284-69B45C4A32B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65000"/>
                      <a:tint val="60000"/>
                      <a:satMod val="160000"/>
                    </a:schemeClr>
                  </a:gs>
                  <a:gs pos="46000">
                    <a:schemeClr val="accent4">
                      <a:tint val="65000"/>
                      <a:tint val="86000"/>
                      <a:satMod val="160000"/>
                    </a:schemeClr>
                  </a:gs>
                  <a:gs pos="100000">
                    <a:schemeClr val="accent4">
                      <a:tint val="65000"/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0800" dist="38100" dir="14700000" algn="t" rotWithShape="0">
                  <a:srgbClr val="000000">
                    <a:alpha val="6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A67-40D0-9284-69B45C4A32BC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67-40D0-9284-69B45C4A32BC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67-40D0-9284-69B45C4A32BC}"/>
                </c:ext>
              </c:extLst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1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67-40D0-9284-69B45C4A32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1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Planilha1!$A$2:$A$4</c:f>
              <c:strCache>
                <c:ptCount val="3"/>
                <c:pt idx="0">
                  <c:v>Sem AU</c:v>
                </c:pt>
                <c:pt idx="1">
                  <c:v>1 a 9 AU</c:v>
                </c:pt>
                <c:pt idx="2">
                  <c:v>Mais 10 AU</c:v>
                </c:pt>
              </c:strCache>
            </c:str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21</c:v>
                </c:pt>
                <c:pt idx="1">
                  <c:v>42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A67-40D0-9284-69B45C4A32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>
                <a:latin typeface="Bahnschrift" panose="020B0502040204020203" pitchFamily="34" charset="0"/>
              </a:rPr>
              <a:t>Atendimentos por Tipo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269036557249237E-2"/>
          <c:y val="0.20240055618372041"/>
          <c:w val="0.82063503089617695"/>
          <c:h val="0.5963800775551733"/>
        </c:manualLayout>
      </c:layout>
      <c:pie3D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explosion val="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60000"/>
                      <a:satMod val="160000"/>
                    </a:schemeClr>
                  </a:gs>
                  <a:gs pos="46000">
                    <a:schemeClr val="accent1">
                      <a:tint val="86000"/>
                      <a:satMod val="160000"/>
                    </a:schemeClr>
                  </a:gs>
                  <a:gs pos="100000">
                    <a:schemeClr val="accent1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3975" dist="41275" dir="1470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3600000"/>
                </a:lightRig>
              </a:scene3d>
              <a:sp3d prstMaterial="plastic">
                <a:bevelT w="127000" h="38200" prst="relaxedInset"/>
              </a:sp3d>
            </c:spPr>
            <c:extLst>
              <c:ext xmlns:c16="http://schemas.microsoft.com/office/drawing/2014/chart" uri="{C3380CC4-5D6E-409C-BE32-E72D297353CC}">
                <c16:uniqueId val="{00000001-32BD-4C80-8C3A-A37DF40390A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60000"/>
                      <a:satMod val="160000"/>
                    </a:schemeClr>
                  </a:gs>
                  <a:gs pos="46000">
                    <a:schemeClr val="accent2">
                      <a:tint val="86000"/>
                      <a:satMod val="160000"/>
                    </a:schemeClr>
                  </a:gs>
                  <a:gs pos="100000">
                    <a:schemeClr val="accent2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3975" dist="41275" dir="1470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3600000"/>
                </a:lightRig>
              </a:scene3d>
              <a:sp3d prstMaterial="plastic">
                <a:bevelT w="127000" h="38200" prst="relaxedInset"/>
              </a:sp3d>
            </c:spPr>
            <c:extLst>
              <c:ext xmlns:c16="http://schemas.microsoft.com/office/drawing/2014/chart" uri="{C3380CC4-5D6E-409C-BE32-E72D297353CC}">
                <c16:uniqueId val="{00000003-32BD-4C80-8C3A-A37DF40390A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60000"/>
                      <a:satMod val="160000"/>
                    </a:schemeClr>
                  </a:gs>
                  <a:gs pos="46000">
                    <a:schemeClr val="accent3">
                      <a:tint val="86000"/>
                      <a:satMod val="160000"/>
                    </a:schemeClr>
                  </a:gs>
                  <a:gs pos="100000">
                    <a:schemeClr val="accent3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3975" dist="41275" dir="1470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3600000"/>
                </a:lightRig>
              </a:scene3d>
              <a:sp3d prstMaterial="plastic">
                <a:bevelT w="127000" h="38200" prst="relaxedInset"/>
              </a:sp3d>
            </c:spPr>
            <c:extLst>
              <c:ext xmlns:c16="http://schemas.microsoft.com/office/drawing/2014/chart" uri="{C3380CC4-5D6E-409C-BE32-E72D297353CC}">
                <c16:uniqueId val="{00000005-32BD-4C80-8C3A-A37DF40390A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60000"/>
                      <a:satMod val="160000"/>
                    </a:schemeClr>
                  </a:gs>
                  <a:gs pos="46000">
                    <a:schemeClr val="accent4">
                      <a:tint val="86000"/>
                      <a:satMod val="160000"/>
                    </a:schemeClr>
                  </a:gs>
                  <a:gs pos="100000">
                    <a:schemeClr val="accent4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3975" dist="41275" dir="1470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3600000"/>
                </a:lightRig>
              </a:scene3d>
              <a:sp3d prstMaterial="plastic">
                <a:bevelT w="127000" h="38200" prst="relaxedInset"/>
              </a:sp3d>
            </c:spPr>
            <c:extLst>
              <c:ext xmlns:c16="http://schemas.microsoft.com/office/drawing/2014/chart" uri="{C3380CC4-5D6E-409C-BE32-E72D297353CC}">
                <c16:uniqueId val="{00000007-32BD-4C80-8C3A-A37DF40390A7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aseline="0"/>
                      <a:t>1144; 33%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2BD-4C80-8C3A-A37DF40390A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 dirty="0"/>
                      <a:t>234; 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2BD-4C80-8C3A-A37DF40390A7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baseline="0" dirty="0"/>
                      <a:t>338; 10%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2BD-4C80-8C3A-A37DF40390A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baseline="0"/>
                      <a:t>1736 ;50%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32BD-4C80-8C3A-A37DF40390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Planilha1!$A$2:$A$5</c:f>
              <c:strCache>
                <c:ptCount val="4"/>
                <c:pt idx="0">
                  <c:v>Telefone</c:v>
                </c:pt>
                <c:pt idx="1">
                  <c:v>Email</c:v>
                </c:pt>
                <c:pt idx="2">
                  <c:v>Presencial</c:v>
                </c:pt>
                <c:pt idx="3">
                  <c:v>App Mensagem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1233</c:v>
                </c:pt>
                <c:pt idx="1">
                  <c:v>293</c:v>
                </c:pt>
                <c:pt idx="2">
                  <c:v>278</c:v>
                </c:pt>
                <c:pt idx="3">
                  <c:v>1627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DB-45F3-8D71-B3E641C9A45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  <a:ea typeface="+mn-ea"/>
                <a:cs typeface="+mn-cs"/>
              </a:defRPr>
            </a:pPr>
            <a:r>
              <a:rPr lang="en-US">
                <a:latin typeface="Bahnschrift" panose="020B0502040204020203" pitchFamily="34" charset="0"/>
              </a:rPr>
              <a:t>Força de Trabalho por Gênero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tint val="60000"/>
                      <a:satMod val="160000"/>
                    </a:schemeClr>
                  </a:gs>
                  <a:gs pos="46000">
                    <a:schemeClr val="accent6">
                      <a:tint val="86000"/>
                      <a:satMod val="160000"/>
                    </a:schemeClr>
                  </a:gs>
                  <a:gs pos="100000">
                    <a:schemeClr val="accent6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3975" dist="41275" dir="1470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3600000"/>
                </a:lightRig>
              </a:scene3d>
              <a:sp3d prstMaterial="plastic">
                <a:bevelT w="127000" h="38200" prst="relaxedInset"/>
              </a:sp3d>
            </c:spPr>
            <c:extLst>
              <c:ext xmlns:c16="http://schemas.microsoft.com/office/drawing/2014/chart" uri="{C3380CC4-5D6E-409C-BE32-E72D297353CC}">
                <c16:uniqueId val="{00000001-17BC-411F-95AB-24426A0BD6F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60000"/>
                      <a:satMod val="160000"/>
                    </a:schemeClr>
                  </a:gs>
                  <a:gs pos="46000">
                    <a:schemeClr val="accent5">
                      <a:tint val="86000"/>
                      <a:satMod val="160000"/>
                    </a:schemeClr>
                  </a:gs>
                  <a:gs pos="100000">
                    <a:schemeClr val="accent5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3975" dist="41275" dir="1470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3600000"/>
                </a:lightRig>
              </a:scene3d>
              <a:sp3d prstMaterial="plastic">
                <a:bevelT w="127000" h="38200" prst="relaxedInset"/>
              </a:sp3d>
            </c:spPr>
            <c:extLst>
              <c:ext xmlns:c16="http://schemas.microsoft.com/office/drawing/2014/chart" uri="{C3380CC4-5D6E-409C-BE32-E72D297353CC}">
                <c16:uniqueId val="{00000003-142B-4117-A310-0C18302524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Planilha1!$A$2:$A$3</c:f>
              <c:strCache>
                <c:ptCount val="2"/>
                <c:pt idx="0">
                  <c:v>Mulheres</c:v>
                </c:pt>
                <c:pt idx="1">
                  <c:v>Homens</c:v>
                </c:pt>
              </c:strCache>
            </c:strRef>
          </c:cat>
          <c:val>
            <c:numRef>
              <c:f>Planilha1!$B$2:$B$3</c:f>
              <c:numCache>
                <c:formatCode>General</c:formatCode>
                <c:ptCount val="2"/>
                <c:pt idx="0">
                  <c:v>13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BC-411F-95AB-24426A0BD6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" panose="020B0502040204020203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Exec. Orçamentária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tint val="60000"/>
                      <a:satMod val="160000"/>
                    </a:schemeClr>
                  </a:gs>
                  <a:gs pos="46000">
                    <a:schemeClr val="accent6">
                      <a:tint val="86000"/>
                      <a:satMod val="160000"/>
                    </a:schemeClr>
                  </a:gs>
                  <a:gs pos="100000">
                    <a:schemeClr val="accent6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3975" dist="41275" dir="1470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3600000"/>
                </a:lightRig>
              </a:scene3d>
              <a:sp3d prstMaterial="plastic">
                <a:bevelT w="127000" h="38200" prst="relaxedInset"/>
              </a:sp3d>
            </c:spPr>
            <c:extLst>
              <c:ext xmlns:c16="http://schemas.microsoft.com/office/drawing/2014/chart" uri="{C3380CC4-5D6E-409C-BE32-E72D297353CC}">
                <c16:uniqueId val="{00000001-6D11-40A1-9482-747AAF7639E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60000"/>
                      <a:satMod val="160000"/>
                    </a:schemeClr>
                  </a:gs>
                  <a:gs pos="46000">
                    <a:schemeClr val="accent5">
                      <a:tint val="86000"/>
                      <a:satMod val="160000"/>
                    </a:schemeClr>
                  </a:gs>
                  <a:gs pos="100000">
                    <a:schemeClr val="accent5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3975" dist="41275" dir="1470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3600000"/>
                </a:lightRig>
              </a:scene3d>
              <a:sp3d prstMaterial="plastic">
                <a:bevelT w="127000" h="38200" prst="relaxedInset"/>
              </a:sp3d>
            </c:spPr>
            <c:extLst>
              <c:ext xmlns:c16="http://schemas.microsoft.com/office/drawing/2014/chart" uri="{C3380CC4-5D6E-409C-BE32-E72D297353CC}">
                <c16:uniqueId val="{00000003-6D11-40A1-9482-747AAF7639E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60000"/>
                      <a:satMod val="160000"/>
                    </a:schemeClr>
                  </a:gs>
                  <a:gs pos="46000">
                    <a:schemeClr val="accent4">
                      <a:tint val="86000"/>
                      <a:satMod val="160000"/>
                    </a:schemeClr>
                  </a:gs>
                  <a:gs pos="100000">
                    <a:schemeClr val="accent4">
                      <a:shade val="40000"/>
                      <a:satMod val="160000"/>
                    </a:schemeClr>
                  </a:gs>
                </a:gsLst>
                <a:path path="circle">
                  <a:fillToRect l="50000" t="155000" r="50000" b="-55000"/>
                </a:path>
              </a:gradFill>
              <a:ln>
                <a:noFill/>
              </a:ln>
              <a:effectLst>
                <a:outerShdw blurRad="53975" dist="41275" dir="14700000" algn="t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3600000"/>
                </a:lightRig>
              </a:scene3d>
              <a:sp3d prstMaterial="plastic">
                <a:bevelT w="127000" h="38200" prst="relaxedInset"/>
              </a:sp3d>
            </c:spPr>
            <c:extLst>
              <c:ext xmlns:c16="http://schemas.microsoft.com/office/drawing/2014/chart" uri="{C3380CC4-5D6E-409C-BE32-E72D297353CC}">
                <c16:uniqueId val="{00000005-6D11-40A1-9482-747AAF7639E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2.317.757,51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D11-40A1-9482-747AAF7639E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1.654.002,11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D11-40A1-9482-747AAF7639E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663.754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D11-40A1-9482-747AAF7639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Planilha1!$A$2:$A$4</c:f>
              <c:strCache>
                <c:ptCount val="3"/>
                <c:pt idx="0">
                  <c:v>Previsto</c:v>
                </c:pt>
                <c:pt idx="1">
                  <c:v>Liquidado</c:v>
                </c:pt>
                <c:pt idx="2">
                  <c:v>Saldo</c:v>
                </c:pt>
              </c:strCache>
            </c:strRef>
          </c:cat>
          <c:val>
            <c:numRef>
              <c:f>Planilha1!$B$2:$B$4</c:f>
              <c:numCache>
                <c:formatCode>#,##0.00</c:formatCode>
                <c:ptCount val="3"/>
                <c:pt idx="0">
                  <c:v>2347269.83</c:v>
                </c:pt>
                <c:pt idx="1">
                  <c:v>1954931.84</c:v>
                </c:pt>
                <c:pt idx="2">
                  <c:v>392337.99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2C-4113-B30A-A874D2D28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cap="none" spc="0" baseline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3A2808-32E8-4DBA-BBC6-21C639D5126C}" type="doc">
      <dgm:prSet loTypeId="urn:microsoft.com/office/officeart/2008/layout/PictureStrips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19BFC11-D919-40B5-AC42-C414512B464C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1000"/>
            </a:spcBef>
            <a:spcAft>
              <a:spcPts val="0"/>
            </a:spcAft>
          </a:pPr>
          <a:r>
            <a:rPr lang="pt-BR" sz="1800" dirty="0">
              <a:latin typeface="Bahnschrift" panose="020B0502040204020203" pitchFamily="34" charset="0"/>
            </a:rPr>
            <a:t>Heloísa Diniz</a:t>
          </a:r>
          <a:br>
            <a:rPr lang="pt-BR" sz="1800" dirty="0">
              <a:latin typeface="Bahnschrift" panose="020B0502040204020203" pitchFamily="34" charset="0"/>
            </a:rPr>
          </a:br>
          <a:r>
            <a:rPr lang="pt-BR" sz="1800" dirty="0">
              <a:latin typeface="Bahnschrift" panose="020B0502040204020203" pitchFamily="34" charset="0"/>
            </a:rPr>
            <a:t>Presidente</a:t>
          </a:r>
          <a:br>
            <a:rPr lang="pt-BR" sz="1800" dirty="0">
              <a:latin typeface="Bahnschrift" panose="020B0502040204020203" pitchFamily="34" charset="0"/>
            </a:rPr>
          </a:br>
          <a:r>
            <a:rPr lang="pt-BR" sz="1800" dirty="0">
              <a:latin typeface="Bahnschrift" panose="020B0502040204020203" pitchFamily="34" charset="0"/>
            </a:rPr>
            <a:t>presidente@cause.gov.br</a:t>
          </a:r>
        </a:p>
      </dgm:t>
    </dgm:pt>
    <dgm:pt modelId="{8F2F6532-880D-4F8D-9732-5D369E00B39E}" type="parTrans" cxnId="{091EA26B-523F-4163-96F7-51C00D81E444}">
      <dgm:prSet/>
      <dgm:spPr/>
      <dgm:t>
        <a:bodyPr/>
        <a:lstStyle/>
        <a:p>
          <a:endParaRPr lang="pt-BR"/>
        </a:p>
      </dgm:t>
    </dgm:pt>
    <dgm:pt modelId="{33C22B27-8BCD-4D50-B64C-B060B357E32C}" type="sibTrans" cxnId="{091EA26B-523F-4163-96F7-51C00D81E444}">
      <dgm:prSet/>
      <dgm:spPr/>
      <dgm:t>
        <a:bodyPr/>
        <a:lstStyle/>
        <a:p>
          <a:endParaRPr lang="pt-BR"/>
        </a:p>
      </dgm:t>
    </dgm:pt>
    <dgm:pt modelId="{47F46A5D-AF29-4771-88B7-688DB9AEEE65}" type="pres">
      <dgm:prSet presAssocID="{A03A2808-32E8-4DBA-BBC6-21C639D5126C}" presName="Name0" presStyleCnt="0">
        <dgm:presLayoutVars>
          <dgm:dir/>
          <dgm:resizeHandles val="exact"/>
        </dgm:presLayoutVars>
      </dgm:prSet>
      <dgm:spPr/>
    </dgm:pt>
    <dgm:pt modelId="{A333491F-1A0D-4391-BCBF-F476BAF98C65}" type="pres">
      <dgm:prSet presAssocID="{E19BFC11-D919-40B5-AC42-C414512B464C}" presName="composite" presStyleCnt="0"/>
      <dgm:spPr/>
    </dgm:pt>
    <dgm:pt modelId="{4D686A25-F5F4-42C2-B9CB-5A815267FC47}" type="pres">
      <dgm:prSet presAssocID="{E19BFC11-D919-40B5-AC42-C414512B464C}" presName="rect1" presStyleLbl="trAlignAcc1" presStyleIdx="0" presStyleCnt="1">
        <dgm:presLayoutVars>
          <dgm:bulletEnabled val="1"/>
        </dgm:presLayoutVars>
      </dgm:prSet>
      <dgm:spPr/>
    </dgm:pt>
    <dgm:pt modelId="{70BE0D8A-1E9B-49A1-B4BC-0364DA92515F}" type="pres">
      <dgm:prSet presAssocID="{E19BFC11-D919-40B5-AC42-C414512B464C}" presName="rect2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07E05E32-6B75-4A6F-BB8E-6ACD9C98818D}" type="presOf" srcId="{E19BFC11-D919-40B5-AC42-C414512B464C}" destId="{4D686A25-F5F4-42C2-B9CB-5A815267FC47}" srcOrd="0" destOrd="0" presId="urn:microsoft.com/office/officeart/2008/layout/PictureStrips"/>
    <dgm:cxn modelId="{091EA26B-523F-4163-96F7-51C00D81E444}" srcId="{A03A2808-32E8-4DBA-BBC6-21C639D5126C}" destId="{E19BFC11-D919-40B5-AC42-C414512B464C}" srcOrd="0" destOrd="0" parTransId="{8F2F6532-880D-4F8D-9732-5D369E00B39E}" sibTransId="{33C22B27-8BCD-4D50-B64C-B060B357E32C}"/>
    <dgm:cxn modelId="{748FF7B1-5122-4269-B60F-45687C7A410F}" type="presOf" srcId="{A03A2808-32E8-4DBA-BBC6-21C639D5126C}" destId="{47F46A5D-AF29-4771-88B7-688DB9AEEE65}" srcOrd="0" destOrd="0" presId="urn:microsoft.com/office/officeart/2008/layout/PictureStrips"/>
    <dgm:cxn modelId="{5D79CD34-4EF9-42F0-A1AF-5594375F888E}" type="presParOf" srcId="{47F46A5D-AF29-4771-88B7-688DB9AEEE65}" destId="{A333491F-1A0D-4391-BCBF-F476BAF98C65}" srcOrd="0" destOrd="0" presId="urn:microsoft.com/office/officeart/2008/layout/PictureStrips"/>
    <dgm:cxn modelId="{BF4AB7B6-AAF9-4E9A-A051-544B35F025DD}" type="presParOf" srcId="{A333491F-1A0D-4391-BCBF-F476BAF98C65}" destId="{4D686A25-F5F4-42C2-B9CB-5A815267FC47}" srcOrd="0" destOrd="0" presId="urn:microsoft.com/office/officeart/2008/layout/PictureStrips"/>
    <dgm:cxn modelId="{70CD2FAB-B3D9-4A8C-80B2-EE4F5426673F}" type="presParOf" srcId="{A333491F-1A0D-4391-BCBF-F476BAF98C65}" destId="{70BE0D8A-1E9B-49A1-B4BC-0364DA92515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CA97B8D-6FBA-4C59-A69D-AA1C78E25975}" type="doc">
      <dgm:prSet loTypeId="urn:microsoft.com/office/officeart/2005/8/layout/matrix1" loCatId="matrix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F805D59-B2CE-4E80-B82D-AAF68C91E2D3}">
      <dgm:prSet phldrT="[Texto]"/>
      <dgm:spPr/>
      <dgm:t>
        <a:bodyPr/>
        <a:lstStyle/>
        <a:p>
          <a:r>
            <a:rPr lang="pt-BR" dirty="0" err="1"/>
            <a:t>Seg</a:t>
          </a:r>
          <a:r>
            <a:rPr lang="pt-BR" dirty="0"/>
            <a:t> a Sex 7h30min às 12h30min</a:t>
          </a:r>
        </a:p>
      </dgm:t>
    </dgm:pt>
    <dgm:pt modelId="{63E91EC3-E7A5-442D-9EF0-BAD508D011E9}" type="parTrans" cxnId="{ECDA4421-019E-4D86-91A8-1A5F89A5CB10}">
      <dgm:prSet/>
      <dgm:spPr/>
      <dgm:t>
        <a:bodyPr/>
        <a:lstStyle/>
        <a:p>
          <a:endParaRPr lang="pt-BR"/>
        </a:p>
      </dgm:t>
    </dgm:pt>
    <dgm:pt modelId="{803DFD43-7C3E-4C9E-8619-071AD7452071}" type="sibTrans" cxnId="{ECDA4421-019E-4D86-91A8-1A5F89A5CB10}">
      <dgm:prSet/>
      <dgm:spPr/>
      <dgm:t>
        <a:bodyPr/>
        <a:lstStyle/>
        <a:p>
          <a:endParaRPr lang="pt-BR"/>
        </a:p>
      </dgm:t>
    </dgm:pt>
    <dgm:pt modelId="{B13264B7-2172-49D5-B525-B94D210C4545}">
      <dgm:prSet phldrT="[Texto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dirty="0">
              <a:latin typeface="+mn-lt"/>
            </a:rPr>
            <a:t>Presencial</a:t>
          </a:r>
          <a:br>
            <a:rPr lang="pt-BR" dirty="0">
              <a:latin typeface="+mn-lt"/>
            </a:rPr>
          </a:br>
          <a:r>
            <a:rPr lang="pt-BR" dirty="0">
              <a:latin typeface="+mn-lt"/>
            </a:rPr>
            <a:t>Av. Barão de Maruim, 115 – São José. Aracaju, SE.</a:t>
          </a:r>
          <a:br>
            <a:rPr lang="pt-BR" b="1" dirty="0">
              <a:latin typeface="Arial" panose="020B0604020202020204" pitchFamily="34" charset="0"/>
            </a:rPr>
          </a:br>
          <a:endParaRPr lang="pt-BR" dirty="0"/>
        </a:p>
      </dgm:t>
    </dgm:pt>
    <dgm:pt modelId="{2029139F-24C9-4A01-8065-87364CAC54FB}" type="parTrans" cxnId="{30FD2AF1-751F-4489-81C2-2C436ECDCE95}">
      <dgm:prSet/>
      <dgm:spPr/>
      <dgm:t>
        <a:bodyPr/>
        <a:lstStyle/>
        <a:p>
          <a:endParaRPr lang="pt-BR"/>
        </a:p>
      </dgm:t>
    </dgm:pt>
    <dgm:pt modelId="{79564FBD-1515-4A5B-88E8-B036DF9BD18A}" type="sibTrans" cxnId="{30FD2AF1-751F-4489-81C2-2C436ECDCE95}">
      <dgm:prSet/>
      <dgm:spPr/>
      <dgm:t>
        <a:bodyPr/>
        <a:lstStyle/>
        <a:p>
          <a:endParaRPr lang="pt-BR"/>
        </a:p>
      </dgm:t>
    </dgm:pt>
    <dgm:pt modelId="{0BAD5E66-69BE-40D9-8D80-C6D02AF0678C}">
      <dgm:prSet phldrT="[Texto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/>
            <a:t>Whatsapp </a:t>
          </a:r>
        </a:p>
        <a:p>
          <a:r>
            <a:rPr lang="pt-BR">
              <a:latin typeface="+mn-lt"/>
            </a:rPr>
            <a:t>(79) 98108-0709  </a:t>
          </a:r>
          <a:endParaRPr lang="pt-BR" dirty="0">
            <a:latin typeface="+mn-lt"/>
          </a:endParaRPr>
        </a:p>
      </dgm:t>
    </dgm:pt>
    <dgm:pt modelId="{7615BBBD-7B63-4504-A94E-9CAAF1AEAA48}" type="parTrans" cxnId="{F78EFA82-1AE3-4246-9320-BE88E7DF5AAA}">
      <dgm:prSet/>
      <dgm:spPr/>
      <dgm:t>
        <a:bodyPr/>
        <a:lstStyle/>
        <a:p>
          <a:endParaRPr lang="pt-BR"/>
        </a:p>
      </dgm:t>
    </dgm:pt>
    <dgm:pt modelId="{D9620E1F-237A-4E76-99C3-95D85AABA89A}" type="sibTrans" cxnId="{F78EFA82-1AE3-4246-9320-BE88E7DF5AAA}">
      <dgm:prSet/>
      <dgm:spPr/>
      <dgm:t>
        <a:bodyPr/>
        <a:lstStyle/>
        <a:p>
          <a:endParaRPr lang="pt-BR"/>
        </a:p>
      </dgm:t>
    </dgm:pt>
    <dgm:pt modelId="{C520F8C5-080E-4E9F-B31F-4EBB1B0CD78D}">
      <dgm:prSet phldrT="[Texto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dirty="0"/>
            <a:t>Telefone</a:t>
          </a:r>
          <a:br>
            <a:rPr lang="pt-BR" dirty="0"/>
          </a:br>
          <a:r>
            <a:rPr lang="pt-BR" dirty="0">
              <a:latin typeface="+mn-lt"/>
            </a:rPr>
            <a:t>(79) 3255-1503</a:t>
          </a:r>
        </a:p>
      </dgm:t>
    </dgm:pt>
    <dgm:pt modelId="{9CC53411-0347-4CB9-82C8-54F825944D4E}" type="parTrans" cxnId="{C9FC5F18-E70E-415F-A993-0D738B6FD9E6}">
      <dgm:prSet/>
      <dgm:spPr/>
      <dgm:t>
        <a:bodyPr/>
        <a:lstStyle/>
        <a:p>
          <a:endParaRPr lang="pt-BR"/>
        </a:p>
      </dgm:t>
    </dgm:pt>
    <dgm:pt modelId="{16F59980-2C5D-47BF-822A-9074A5B9579D}" type="sibTrans" cxnId="{C9FC5F18-E70E-415F-A993-0D738B6FD9E6}">
      <dgm:prSet/>
      <dgm:spPr/>
      <dgm:t>
        <a:bodyPr/>
        <a:lstStyle/>
        <a:p>
          <a:endParaRPr lang="pt-BR"/>
        </a:p>
      </dgm:t>
    </dgm:pt>
    <dgm:pt modelId="{A59AFD9E-98D4-4723-B3EC-8F31AF6F65AE}">
      <dgm:prSet phldrT="[Texto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t-BR" b="1">
              <a:latin typeface="+mn-lt"/>
            </a:rPr>
            <a:t>E-mail</a:t>
          </a:r>
          <a:r>
            <a:rPr lang="pt-BR">
              <a:latin typeface="+mn-lt"/>
            </a:rPr>
            <a:t>:</a:t>
          </a:r>
          <a:br>
            <a:rPr lang="pt-BR">
              <a:latin typeface="+mn-lt"/>
            </a:rPr>
          </a:br>
          <a:r>
            <a:rPr lang="pt-BR" u="sng">
              <a:latin typeface="+mn-lt"/>
            </a:rPr>
            <a:t>atendimento@cause.gov.br</a:t>
          </a:r>
          <a:endParaRPr lang="pt-BR" dirty="0">
            <a:latin typeface="+mn-lt"/>
          </a:endParaRPr>
        </a:p>
      </dgm:t>
    </dgm:pt>
    <dgm:pt modelId="{DDC0B97E-0379-4CD6-B039-FF6CE5162E96}" type="parTrans" cxnId="{0C6CDA54-DA5B-47F1-92D4-9B265AC9E79D}">
      <dgm:prSet/>
      <dgm:spPr/>
      <dgm:t>
        <a:bodyPr/>
        <a:lstStyle/>
        <a:p>
          <a:endParaRPr lang="pt-BR"/>
        </a:p>
      </dgm:t>
    </dgm:pt>
    <dgm:pt modelId="{47961ECA-F6E0-46E1-B2D2-DD912C215876}" type="sibTrans" cxnId="{0C6CDA54-DA5B-47F1-92D4-9B265AC9E79D}">
      <dgm:prSet/>
      <dgm:spPr/>
      <dgm:t>
        <a:bodyPr/>
        <a:lstStyle/>
        <a:p>
          <a:endParaRPr lang="pt-BR"/>
        </a:p>
      </dgm:t>
    </dgm:pt>
    <dgm:pt modelId="{A19DEB3B-67A9-4076-A1C4-9D4A5A54DD72}" type="pres">
      <dgm:prSet presAssocID="{DCA97B8D-6FBA-4C59-A69D-AA1C78E25975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21BDAE9-12CF-4601-8D60-7262844F3D8E}" type="pres">
      <dgm:prSet presAssocID="{DCA97B8D-6FBA-4C59-A69D-AA1C78E25975}" presName="matrix" presStyleCnt="0"/>
      <dgm:spPr/>
    </dgm:pt>
    <dgm:pt modelId="{0F728187-8277-4776-9843-DC1B5087D3AC}" type="pres">
      <dgm:prSet presAssocID="{DCA97B8D-6FBA-4C59-A69D-AA1C78E25975}" presName="tile1" presStyleLbl="node1" presStyleIdx="0" presStyleCnt="4"/>
      <dgm:spPr/>
    </dgm:pt>
    <dgm:pt modelId="{7C091E44-D240-4F58-BACA-64995BCD2BC3}" type="pres">
      <dgm:prSet presAssocID="{DCA97B8D-6FBA-4C59-A69D-AA1C78E2597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F936E1F-3953-4DE0-BEEF-2A6E0DC13D35}" type="pres">
      <dgm:prSet presAssocID="{DCA97B8D-6FBA-4C59-A69D-AA1C78E25975}" presName="tile2" presStyleLbl="node1" presStyleIdx="1" presStyleCnt="4"/>
      <dgm:spPr/>
    </dgm:pt>
    <dgm:pt modelId="{632ED082-8905-4AB8-9648-1EDBEEF13695}" type="pres">
      <dgm:prSet presAssocID="{DCA97B8D-6FBA-4C59-A69D-AA1C78E2597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FDBE65C-EC4B-4909-B8F8-E15C1D39FE88}" type="pres">
      <dgm:prSet presAssocID="{DCA97B8D-6FBA-4C59-A69D-AA1C78E25975}" presName="tile3" presStyleLbl="node1" presStyleIdx="2" presStyleCnt="4"/>
      <dgm:spPr/>
    </dgm:pt>
    <dgm:pt modelId="{22FE26A0-92B7-4127-B539-C039F3263640}" type="pres">
      <dgm:prSet presAssocID="{DCA97B8D-6FBA-4C59-A69D-AA1C78E2597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F791FD8-8243-4A75-961A-3A53B4DCCB0E}" type="pres">
      <dgm:prSet presAssocID="{DCA97B8D-6FBA-4C59-A69D-AA1C78E25975}" presName="tile4" presStyleLbl="node1" presStyleIdx="3" presStyleCnt="4"/>
      <dgm:spPr/>
    </dgm:pt>
    <dgm:pt modelId="{7E987CC6-6F3C-4E46-A15B-5AD4042F42D5}" type="pres">
      <dgm:prSet presAssocID="{DCA97B8D-6FBA-4C59-A69D-AA1C78E2597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C6780FA-63B2-4012-B301-8CF0F714593F}" type="pres">
      <dgm:prSet presAssocID="{DCA97B8D-6FBA-4C59-A69D-AA1C78E25975}" presName="centerTile" presStyleLbl="fgShp" presStyleIdx="0" presStyleCnt="1" custScaleX="169824" custScaleY="125546">
        <dgm:presLayoutVars>
          <dgm:chMax val="0"/>
          <dgm:chPref val="0"/>
        </dgm:presLayoutVars>
      </dgm:prSet>
      <dgm:spPr/>
    </dgm:pt>
  </dgm:ptLst>
  <dgm:cxnLst>
    <dgm:cxn modelId="{C9FC5F18-E70E-415F-A993-0D738B6FD9E6}" srcId="{8F805D59-B2CE-4E80-B82D-AAF68C91E2D3}" destId="{C520F8C5-080E-4E9F-B31F-4EBB1B0CD78D}" srcOrd="2" destOrd="0" parTransId="{9CC53411-0347-4CB9-82C8-54F825944D4E}" sibTransId="{16F59980-2C5D-47BF-822A-9074A5B9579D}"/>
    <dgm:cxn modelId="{ECDA4421-019E-4D86-91A8-1A5F89A5CB10}" srcId="{DCA97B8D-6FBA-4C59-A69D-AA1C78E25975}" destId="{8F805D59-B2CE-4E80-B82D-AAF68C91E2D3}" srcOrd="0" destOrd="0" parTransId="{63E91EC3-E7A5-442D-9EF0-BAD508D011E9}" sibTransId="{803DFD43-7C3E-4C9E-8619-071AD7452071}"/>
    <dgm:cxn modelId="{02461F35-9959-4F9D-9B03-3CAF46BD4EC2}" type="presOf" srcId="{C520F8C5-080E-4E9F-B31F-4EBB1B0CD78D}" destId="{7FDBE65C-EC4B-4909-B8F8-E15C1D39FE88}" srcOrd="0" destOrd="0" presId="urn:microsoft.com/office/officeart/2005/8/layout/matrix1"/>
    <dgm:cxn modelId="{667BC136-8067-4C71-A6C4-682055114C54}" type="presOf" srcId="{C520F8C5-080E-4E9F-B31F-4EBB1B0CD78D}" destId="{22FE26A0-92B7-4127-B539-C039F3263640}" srcOrd="1" destOrd="0" presId="urn:microsoft.com/office/officeart/2005/8/layout/matrix1"/>
    <dgm:cxn modelId="{19D4EF66-D0A9-403B-8D78-01AD6397A85F}" type="presOf" srcId="{8F805D59-B2CE-4E80-B82D-AAF68C91E2D3}" destId="{BC6780FA-63B2-4012-B301-8CF0F714593F}" srcOrd="0" destOrd="0" presId="urn:microsoft.com/office/officeart/2005/8/layout/matrix1"/>
    <dgm:cxn modelId="{0C6CDA54-DA5B-47F1-92D4-9B265AC9E79D}" srcId="{8F805D59-B2CE-4E80-B82D-AAF68C91E2D3}" destId="{A59AFD9E-98D4-4723-B3EC-8F31AF6F65AE}" srcOrd="3" destOrd="0" parTransId="{DDC0B97E-0379-4CD6-B039-FF6CE5162E96}" sibTransId="{47961ECA-F6E0-46E1-B2D2-DD912C215876}"/>
    <dgm:cxn modelId="{F78EFA82-1AE3-4246-9320-BE88E7DF5AAA}" srcId="{8F805D59-B2CE-4E80-B82D-AAF68C91E2D3}" destId="{0BAD5E66-69BE-40D9-8D80-C6D02AF0678C}" srcOrd="1" destOrd="0" parTransId="{7615BBBD-7B63-4504-A94E-9CAAF1AEAA48}" sibTransId="{D9620E1F-237A-4E76-99C3-95D85AABA89A}"/>
    <dgm:cxn modelId="{DD8BCF83-E1B0-4D64-B7CA-047D3D6B836D}" type="presOf" srcId="{A59AFD9E-98D4-4723-B3EC-8F31AF6F65AE}" destId="{7E987CC6-6F3C-4E46-A15B-5AD4042F42D5}" srcOrd="1" destOrd="0" presId="urn:microsoft.com/office/officeart/2005/8/layout/matrix1"/>
    <dgm:cxn modelId="{67023E87-3523-4B59-B7FA-3901E7AC1588}" type="presOf" srcId="{DCA97B8D-6FBA-4C59-A69D-AA1C78E25975}" destId="{A19DEB3B-67A9-4076-A1C4-9D4A5A54DD72}" srcOrd="0" destOrd="0" presId="urn:microsoft.com/office/officeart/2005/8/layout/matrix1"/>
    <dgm:cxn modelId="{98349892-C597-4F68-8E01-F3AEDA71425E}" type="presOf" srcId="{0BAD5E66-69BE-40D9-8D80-C6D02AF0678C}" destId="{632ED082-8905-4AB8-9648-1EDBEEF13695}" srcOrd="1" destOrd="0" presId="urn:microsoft.com/office/officeart/2005/8/layout/matrix1"/>
    <dgm:cxn modelId="{BE4122AE-6C8D-467C-86F1-93662C62FBEA}" type="presOf" srcId="{B13264B7-2172-49D5-B525-B94D210C4545}" destId="{7C091E44-D240-4F58-BACA-64995BCD2BC3}" srcOrd="1" destOrd="0" presId="urn:microsoft.com/office/officeart/2005/8/layout/matrix1"/>
    <dgm:cxn modelId="{EE9619D8-A3B8-4BC9-B7EC-22E76E7C7438}" type="presOf" srcId="{A59AFD9E-98D4-4723-B3EC-8F31AF6F65AE}" destId="{DF791FD8-8243-4A75-961A-3A53B4DCCB0E}" srcOrd="0" destOrd="0" presId="urn:microsoft.com/office/officeart/2005/8/layout/matrix1"/>
    <dgm:cxn modelId="{96B43BE9-32A2-42FC-9356-494791307FEF}" type="presOf" srcId="{0BAD5E66-69BE-40D9-8D80-C6D02AF0678C}" destId="{BF936E1F-3953-4DE0-BEEF-2A6E0DC13D35}" srcOrd="0" destOrd="0" presId="urn:microsoft.com/office/officeart/2005/8/layout/matrix1"/>
    <dgm:cxn modelId="{30FD2AF1-751F-4489-81C2-2C436ECDCE95}" srcId="{8F805D59-B2CE-4E80-B82D-AAF68C91E2D3}" destId="{B13264B7-2172-49D5-B525-B94D210C4545}" srcOrd="0" destOrd="0" parTransId="{2029139F-24C9-4A01-8065-87364CAC54FB}" sibTransId="{79564FBD-1515-4A5B-88E8-B036DF9BD18A}"/>
    <dgm:cxn modelId="{49A7DBF3-FEC6-4ECE-8E2B-82B822FD9884}" type="presOf" srcId="{B13264B7-2172-49D5-B525-B94D210C4545}" destId="{0F728187-8277-4776-9843-DC1B5087D3AC}" srcOrd="0" destOrd="0" presId="urn:microsoft.com/office/officeart/2005/8/layout/matrix1"/>
    <dgm:cxn modelId="{2E1D58D0-7C23-4306-AAC9-75BE128B70A1}" type="presParOf" srcId="{A19DEB3B-67A9-4076-A1C4-9D4A5A54DD72}" destId="{821BDAE9-12CF-4601-8D60-7262844F3D8E}" srcOrd="0" destOrd="0" presId="urn:microsoft.com/office/officeart/2005/8/layout/matrix1"/>
    <dgm:cxn modelId="{55D8A36A-7367-4361-822D-ABF7C89183DA}" type="presParOf" srcId="{821BDAE9-12CF-4601-8D60-7262844F3D8E}" destId="{0F728187-8277-4776-9843-DC1B5087D3AC}" srcOrd="0" destOrd="0" presId="urn:microsoft.com/office/officeart/2005/8/layout/matrix1"/>
    <dgm:cxn modelId="{756B74D2-62F5-47EE-BFBA-9F41497F2EBE}" type="presParOf" srcId="{821BDAE9-12CF-4601-8D60-7262844F3D8E}" destId="{7C091E44-D240-4F58-BACA-64995BCD2BC3}" srcOrd="1" destOrd="0" presId="urn:microsoft.com/office/officeart/2005/8/layout/matrix1"/>
    <dgm:cxn modelId="{F275C9AA-1CF9-4DA7-A759-4AC77BE4DD53}" type="presParOf" srcId="{821BDAE9-12CF-4601-8D60-7262844F3D8E}" destId="{BF936E1F-3953-4DE0-BEEF-2A6E0DC13D35}" srcOrd="2" destOrd="0" presId="urn:microsoft.com/office/officeart/2005/8/layout/matrix1"/>
    <dgm:cxn modelId="{2B458D1F-1F2D-4C60-93EC-F31AD951B195}" type="presParOf" srcId="{821BDAE9-12CF-4601-8D60-7262844F3D8E}" destId="{632ED082-8905-4AB8-9648-1EDBEEF13695}" srcOrd="3" destOrd="0" presId="urn:microsoft.com/office/officeart/2005/8/layout/matrix1"/>
    <dgm:cxn modelId="{837620D4-BB23-4C5C-9CB4-9B15A29CCD81}" type="presParOf" srcId="{821BDAE9-12CF-4601-8D60-7262844F3D8E}" destId="{7FDBE65C-EC4B-4909-B8F8-E15C1D39FE88}" srcOrd="4" destOrd="0" presId="urn:microsoft.com/office/officeart/2005/8/layout/matrix1"/>
    <dgm:cxn modelId="{0563D390-B179-4CE9-BBD4-C27FF126C040}" type="presParOf" srcId="{821BDAE9-12CF-4601-8D60-7262844F3D8E}" destId="{22FE26A0-92B7-4127-B539-C039F3263640}" srcOrd="5" destOrd="0" presId="urn:microsoft.com/office/officeart/2005/8/layout/matrix1"/>
    <dgm:cxn modelId="{E69B9A2D-532B-4EA5-8E8B-DF45D151FAA6}" type="presParOf" srcId="{821BDAE9-12CF-4601-8D60-7262844F3D8E}" destId="{DF791FD8-8243-4A75-961A-3A53B4DCCB0E}" srcOrd="6" destOrd="0" presId="urn:microsoft.com/office/officeart/2005/8/layout/matrix1"/>
    <dgm:cxn modelId="{57D4963C-EF1B-4A1C-9CA1-B36669036928}" type="presParOf" srcId="{821BDAE9-12CF-4601-8D60-7262844F3D8E}" destId="{7E987CC6-6F3C-4E46-A15B-5AD4042F42D5}" srcOrd="7" destOrd="0" presId="urn:microsoft.com/office/officeart/2005/8/layout/matrix1"/>
    <dgm:cxn modelId="{31034166-A6AB-4DFB-AB52-532747422D75}" type="presParOf" srcId="{A19DEB3B-67A9-4076-A1C4-9D4A5A54DD72}" destId="{BC6780FA-63B2-4012-B301-8CF0F714593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CA663AD-D86E-49DF-83CC-545C85AFC32C}" type="doc">
      <dgm:prSet loTypeId="urn:microsoft.com/office/officeart/2008/layout/PictureStrips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537EC879-041D-4D4D-8620-194937EC7C29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ANNA BEATRIZ DA SILVA SOUZA</a:t>
          </a:r>
        </a:p>
      </dgm:t>
    </dgm:pt>
    <dgm:pt modelId="{D943B48E-3EBE-4F78-9F99-549B70337EA8}" type="parTrans" cxnId="{5840D3BA-E436-47BD-B2E0-D00DF2588E6B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3BD103DA-54FA-4113-9DB7-8C4054F53A55}" type="sibTrans" cxnId="{5840D3BA-E436-47BD-B2E0-D00DF2588E6B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9B75CAB8-369C-495E-80AC-CFD6AB48B76F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Assistente de Atendimento</a:t>
          </a:r>
        </a:p>
      </dgm:t>
    </dgm:pt>
    <dgm:pt modelId="{9D7B83FD-0DC3-4485-AACC-981EA3955066}" type="parTrans" cxnId="{AF83AC2F-4A7D-41B0-884C-3C1B3BF89EF2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853DD5F-245F-45A9-B81B-54D3D34D8D1B}" type="sibTrans" cxnId="{AF83AC2F-4A7D-41B0-884C-3C1B3BF89EF2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1395FCB2-7257-493B-99E9-24433EA57069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MARCOS DANILO DE LIRA GOMES</a:t>
          </a:r>
        </a:p>
      </dgm:t>
    </dgm:pt>
    <dgm:pt modelId="{B67D5A93-8230-4150-9146-0F1DA1C14A2A}" type="parTrans" cxnId="{F1089E79-9360-4C3E-9532-3906E828D2D0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FA538322-3EFC-4236-98D2-4ADF9CE30D6F}" type="sibTrans" cxnId="{F1089E79-9360-4C3E-9532-3906E828D2D0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41BFF34E-BB04-4BD0-B8AD-8FDADFEC946F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Assistente de Atendimento</a:t>
          </a:r>
        </a:p>
      </dgm:t>
    </dgm:pt>
    <dgm:pt modelId="{8A2188A7-ECBC-4B2E-97D1-60AD879C1113}" type="parTrans" cxnId="{B9086C46-8547-4791-A004-8F9BEBCD7301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A393D7F5-3469-4AC7-86F4-BE3CF08680C7}" type="sibTrans" cxnId="{B9086C46-8547-4791-A004-8F9BEBCD7301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C875B68-62DF-497E-8D30-814937B68D8E}" type="pres">
      <dgm:prSet presAssocID="{0CA663AD-D86E-49DF-83CC-545C85AFC32C}" presName="Name0" presStyleCnt="0">
        <dgm:presLayoutVars>
          <dgm:dir/>
          <dgm:resizeHandles val="exact"/>
        </dgm:presLayoutVars>
      </dgm:prSet>
      <dgm:spPr/>
    </dgm:pt>
    <dgm:pt modelId="{50E97685-425D-408A-8DAB-5555ABB3B8F9}" type="pres">
      <dgm:prSet presAssocID="{537EC879-041D-4D4D-8620-194937EC7C29}" presName="composite" presStyleCnt="0"/>
      <dgm:spPr/>
    </dgm:pt>
    <dgm:pt modelId="{98841F67-AD95-4334-9C7C-4EAE3C885044}" type="pres">
      <dgm:prSet presAssocID="{537EC879-041D-4D4D-8620-194937EC7C29}" presName="rect1" presStyleLbl="trAlignAcc1" presStyleIdx="0" presStyleCnt="2">
        <dgm:presLayoutVars>
          <dgm:bulletEnabled val="1"/>
        </dgm:presLayoutVars>
      </dgm:prSet>
      <dgm:spPr/>
    </dgm:pt>
    <dgm:pt modelId="{24D4C975-1515-4189-93E9-5490C3B49FAF}" type="pres">
      <dgm:prSet presAssocID="{537EC879-041D-4D4D-8620-194937EC7C29}" presName="rect2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A4960E9F-E53C-4DEB-A3D0-0DA0469F8149}" type="pres">
      <dgm:prSet presAssocID="{3BD103DA-54FA-4113-9DB7-8C4054F53A55}" presName="sibTrans" presStyleCnt="0"/>
      <dgm:spPr/>
    </dgm:pt>
    <dgm:pt modelId="{A04404BF-2F5C-4D4D-9EE8-15998B31A4A8}" type="pres">
      <dgm:prSet presAssocID="{1395FCB2-7257-493B-99E9-24433EA57069}" presName="composite" presStyleCnt="0"/>
      <dgm:spPr/>
    </dgm:pt>
    <dgm:pt modelId="{C0F6A883-71E6-444B-8040-11BBA8BF81D7}" type="pres">
      <dgm:prSet presAssocID="{1395FCB2-7257-493B-99E9-24433EA57069}" presName="rect1" presStyleLbl="trAlignAcc1" presStyleIdx="1" presStyleCnt="2">
        <dgm:presLayoutVars>
          <dgm:bulletEnabled val="1"/>
        </dgm:presLayoutVars>
      </dgm:prSet>
      <dgm:spPr/>
    </dgm:pt>
    <dgm:pt modelId="{6EDCBCF0-35F1-4518-92E7-A45D93249561}" type="pres">
      <dgm:prSet presAssocID="{1395FCB2-7257-493B-99E9-24433EA57069}" presName="rect2" presStyleLbl="fgImgPlace1" presStyleIdx="1" presStyleCnt="2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</dgm:ptLst>
  <dgm:cxnLst>
    <dgm:cxn modelId="{4B4E652D-C947-4DF7-B99D-A5C99ECF813E}" type="presOf" srcId="{537EC879-041D-4D4D-8620-194937EC7C29}" destId="{98841F67-AD95-4334-9C7C-4EAE3C885044}" srcOrd="0" destOrd="0" presId="urn:microsoft.com/office/officeart/2008/layout/PictureStrips"/>
    <dgm:cxn modelId="{AF83AC2F-4A7D-41B0-884C-3C1B3BF89EF2}" srcId="{537EC879-041D-4D4D-8620-194937EC7C29}" destId="{9B75CAB8-369C-495E-80AC-CFD6AB48B76F}" srcOrd="0" destOrd="0" parTransId="{9D7B83FD-0DC3-4485-AACC-981EA3955066}" sibTransId="{B853DD5F-245F-45A9-B81B-54D3D34D8D1B}"/>
    <dgm:cxn modelId="{DE028560-3D8D-41B4-B1C4-60040A19E462}" type="presOf" srcId="{0CA663AD-D86E-49DF-83CC-545C85AFC32C}" destId="{BC875B68-62DF-497E-8D30-814937B68D8E}" srcOrd="0" destOrd="0" presId="urn:microsoft.com/office/officeart/2008/layout/PictureStrips"/>
    <dgm:cxn modelId="{B9086C46-8547-4791-A004-8F9BEBCD7301}" srcId="{1395FCB2-7257-493B-99E9-24433EA57069}" destId="{41BFF34E-BB04-4BD0-B8AD-8FDADFEC946F}" srcOrd="0" destOrd="0" parTransId="{8A2188A7-ECBC-4B2E-97D1-60AD879C1113}" sibTransId="{A393D7F5-3469-4AC7-86F4-BE3CF08680C7}"/>
    <dgm:cxn modelId="{D76A7A47-8653-42B9-83F5-EC4CC65D8FA5}" type="presOf" srcId="{9B75CAB8-369C-495E-80AC-CFD6AB48B76F}" destId="{98841F67-AD95-4334-9C7C-4EAE3C885044}" srcOrd="0" destOrd="1" presId="urn:microsoft.com/office/officeart/2008/layout/PictureStrips"/>
    <dgm:cxn modelId="{F1089E79-9360-4C3E-9532-3906E828D2D0}" srcId="{0CA663AD-D86E-49DF-83CC-545C85AFC32C}" destId="{1395FCB2-7257-493B-99E9-24433EA57069}" srcOrd="1" destOrd="0" parTransId="{B67D5A93-8230-4150-9146-0F1DA1C14A2A}" sibTransId="{FA538322-3EFC-4236-98D2-4ADF9CE30D6F}"/>
    <dgm:cxn modelId="{031750BA-BC58-4A25-8F08-8AC6F5E28CE9}" type="presOf" srcId="{41BFF34E-BB04-4BD0-B8AD-8FDADFEC946F}" destId="{C0F6A883-71E6-444B-8040-11BBA8BF81D7}" srcOrd="0" destOrd="1" presId="urn:microsoft.com/office/officeart/2008/layout/PictureStrips"/>
    <dgm:cxn modelId="{5840D3BA-E436-47BD-B2E0-D00DF2588E6B}" srcId="{0CA663AD-D86E-49DF-83CC-545C85AFC32C}" destId="{537EC879-041D-4D4D-8620-194937EC7C29}" srcOrd="0" destOrd="0" parTransId="{D943B48E-3EBE-4F78-9F99-549B70337EA8}" sibTransId="{3BD103DA-54FA-4113-9DB7-8C4054F53A55}"/>
    <dgm:cxn modelId="{F8F02DBE-9CE0-4118-BE08-CCBC45F1EDF4}" type="presOf" srcId="{1395FCB2-7257-493B-99E9-24433EA57069}" destId="{C0F6A883-71E6-444B-8040-11BBA8BF81D7}" srcOrd="0" destOrd="0" presId="urn:microsoft.com/office/officeart/2008/layout/PictureStrips"/>
    <dgm:cxn modelId="{ECADB6A2-8E2A-48C0-9AFD-44F468E83CB3}" type="presParOf" srcId="{BC875B68-62DF-497E-8D30-814937B68D8E}" destId="{50E97685-425D-408A-8DAB-5555ABB3B8F9}" srcOrd="0" destOrd="0" presId="urn:microsoft.com/office/officeart/2008/layout/PictureStrips"/>
    <dgm:cxn modelId="{6017D94F-4BCE-4571-9CD3-0B1A8445662C}" type="presParOf" srcId="{50E97685-425D-408A-8DAB-5555ABB3B8F9}" destId="{98841F67-AD95-4334-9C7C-4EAE3C885044}" srcOrd="0" destOrd="0" presId="urn:microsoft.com/office/officeart/2008/layout/PictureStrips"/>
    <dgm:cxn modelId="{FBDE26E0-1E17-470E-9FA8-1C2EA7FACD31}" type="presParOf" srcId="{50E97685-425D-408A-8DAB-5555ABB3B8F9}" destId="{24D4C975-1515-4189-93E9-5490C3B49FAF}" srcOrd="1" destOrd="0" presId="urn:microsoft.com/office/officeart/2008/layout/PictureStrips"/>
    <dgm:cxn modelId="{C68E9A2C-4DE9-41E8-81B5-22D3A2AC67FE}" type="presParOf" srcId="{BC875B68-62DF-497E-8D30-814937B68D8E}" destId="{A4960E9F-E53C-4DEB-A3D0-0DA0469F8149}" srcOrd="1" destOrd="0" presId="urn:microsoft.com/office/officeart/2008/layout/PictureStrips"/>
    <dgm:cxn modelId="{39B71ACA-F8C2-4E0A-AB17-09B021AEAE64}" type="presParOf" srcId="{BC875B68-62DF-497E-8D30-814937B68D8E}" destId="{A04404BF-2F5C-4D4D-9EE8-15998B31A4A8}" srcOrd="2" destOrd="0" presId="urn:microsoft.com/office/officeart/2008/layout/PictureStrips"/>
    <dgm:cxn modelId="{D1C26F2B-5B4E-4F42-A7A0-AEDFD713590B}" type="presParOf" srcId="{A04404BF-2F5C-4D4D-9EE8-15998B31A4A8}" destId="{C0F6A883-71E6-444B-8040-11BBA8BF81D7}" srcOrd="0" destOrd="0" presId="urn:microsoft.com/office/officeart/2008/layout/PictureStrips"/>
    <dgm:cxn modelId="{07C1F8F7-025D-402F-A673-958F2B28BAFF}" type="presParOf" srcId="{A04404BF-2F5C-4D4D-9EE8-15998B31A4A8}" destId="{6EDCBCF0-35F1-4518-92E7-A45D9324956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03A2808-32E8-4DBA-BBC6-21C639D5126C}" type="doc">
      <dgm:prSet loTypeId="urn:microsoft.com/office/officeart/2008/layout/PictureStrips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19BFC11-D919-40B5-AC42-C414512B464C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1000"/>
            </a:spcBef>
            <a:spcAft>
              <a:spcPts val="0"/>
            </a:spcAft>
          </a:pPr>
          <a:r>
            <a:rPr lang="pt-BR" sz="1500" dirty="0">
              <a:latin typeface="Bahnschrift" panose="020B0502040204020203" pitchFamily="34" charset="0"/>
            </a:rPr>
            <a:t>Katiuscia Oliveira de Carvalho</a:t>
          </a:r>
          <a:br>
            <a:rPr lang="pt-BR" sz="1500" dirty="0">
              <a:latin typeface="Bahnschrift" panose="020B0502040204020203" pitchFamily="34" charset="0"/>
            </a:rPr>
          </a:br>
          <a:r>
            <a:rPr lang="pt-BR" sz="1500" dirty="0">
              <a:latin typeface="Bahnschrift" panose="020B0502040204020203" pitchFamily="34" charset="0"/>
            </a:rPr>
            <a:t>Contadora CRC/SE 005402/O-6</a:t>
          </a:r>
        </a:p>
      </dgm:t>
    </dgm:pt>
    <dgm:pt modelId="{8F2F6532-880D-4F8D-9732-5D369E00B39E}" type="parTrans" cxnId="{091EA26B-523F-4163-96F7-51C00D81E444}">
      <dgm:prSet/>
      <dgm:spPr/>
      <dgm:t>
        <a:bodyPr/>
        <a:lstStyle/>
        <a:p>
          <a:endParaRPr lang="pt-BR"/>
        </a:p>
      </dgm:t>
    </dgm:pt>
    <dgm:pt modelId="{33C22B27-8BCD-4D50-B64C-B060B357E32C}" type="sibTrans" cxnId="{091EA26B-523F-4163-96F7-51C00D81E444}">
      <dgm:prSet/>
      <dgm:spPr/>
      <dgm:t>
        <a:bodyPr/>
        <a:lstStyle/>
        <a:p>
          <a:endParaRPr lang="pt-BR"/>
        </a:p>
      </dgm:t>
    </dgm:pt>
    <dgm:pt modelId="{47F46A5D-AF29-4771-88B7-688DB9AEEE65}" type="pres">
      <dgm:prSet presAssocID="{A03A2808-32E8-4DBA-BBC6-21C639D5126C}" presName="Name0" presStyleCnt="0">
        <dgm:presLayoutVars>
          <dgm:dir/>
          <dgm:resizeHandles val="exact"/>
        </dgm:presLayoutVars>
      </dgm:prSet>
      <dgm:spPr/>
    </dgm:pt>
    <dgm:pt modelId="{A333491F-1A0D-4391-BCBF-F476BAF98C65}" type="pres">
      <dgm:prSet presAssocID="{E19BFC11-D919-40B5-AC42-C414512B464C}" presName="composite" presStyleCnt="0"/>
      <dgm:spPr/>
    </dgm:pt>
    <dgm:pt modelId="{4D686A25-F5F4-42C2-B9CB-5A815267FC47}" type="pres">
      <dgm:prSet presAssocID="{E19BFC11-D919-40B5-AC42-C414512B464C}" presName="rect1" presStyleLbl="trAlignAcc1" presStyleIdx="0" presStyleCnt="1">
        <dgm:presLayoutVars>
          <dgm:bulletEnabled val="1"/>
        </dgm:presLayoutVars>
      </dgm:prSet>
      <dgm:spPr/>
    </dgm:pt>
    <dgm:pt modelId="{70BE0D8A-1E9B-49A1-B4BC-0364DA92515F}" type="pres">
      <dgm:prSet presAssocID="{E19BFC11-D919-40B5-AC42-C414512B464C}" presName="rect2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</dgm:ptLst>
  <dgm:cxnLst>
    <dgm:cxn modelId="{07E05E32-6B75-4A6F-BB8E-6ACD9C98818D}" type="presOf" srcId="{E19BFC11-D919-40B5-AC42-C414512B464C}" destId="{4D686A25-F5F4-42C2-B9CB-5A815267FC47}" srcOrd="0" destOrd="0" presId="urn:microsoft.com/office/officeart/2008/layout/PictureStrips"/>
    <dgm:cxn modelId="{091EA26B-523F-4163-96F7-51C00D81E444}" srcId="{A03A2808-32E8-4DBA-BBC6-21C639D5126C}" destId="{E19BFC11-D919-40B5-AC42-C414512B464C}" srcOrd="0" destOrd="0" parTransId="{8F2F6532-880D-4F8D-9732-5D369E00B39E}" sibTransId="{33C22B27-8BCD-4D50-B64C-B060B357E32C}"/>
    <dgm:cxn modelId="{748FF7B1-5122-4269-B60F-45687C7A410F}" type="presOf" srcId="{A03A2808-32E8-4DBA-BBC6-21C639D5126C}" destId="{47F46A5D-AF29-4771-88B7-688DB9AEEE65}" srcOrd="0" destOrd="0" presId="urn:microsoft.com/office/officeart/2008/layout/PictureStrips"/>
    <dgm:cxn modelId="{5D79CD34-4EF9-42F0-A1AF-5594375F888E}" type="presParOf" srcId="{47F46A5D-AF29-4771-88B7-688DB9AEEE65}" destId="{A333491F-1A0D-4391-BCBF-F476BAF98C65}" srcOrd="0" destOrd="0" presId="urn:microsoft.com/office/officeart/2008/layout/PictureStrips"/>
    <dgm:cxn modelId="{BF4AB7B6-AAF9-4E9A-A051-544B35F025DD}" type="presParOf" srcId="{A333491F-1A0D-4391-BCBF-F476BAF98C65}" destId="{4D686A25-F5F4-42C2-B9CB-5A815267FC47}" srcOrd="0" destOrd="0" presId="urn:microsoft.com/office/officeart/2008/layout/PictureStrips"/>
    <dgm:cxn modelId="{70CD2FAB-B3D9-4A8C-80B2-EE4F5426673F}" type="presParOf" srcId="{A333491F-1A0D-4391-BCBF-F476BAF98C65}" destId="{70BE0D8A-1E9B-49A1-B4BC-0364DA92515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E2A010-FCB2-4E0E-A84E-2372F22B58D6}" type="doc">
      <dgm:prSet loTypeId="urn:microsoft.com/office/officeart/2005/8/layout/radial6" loCatId="relationship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5850F434-6A83-4B0D-8E96-22E1C5AE2ABE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Plenário</a:t>
          </a:r>
        </a:p>
      </dgm:t>
    </dgm:pt>
    <dgm:pt modelId="{54BA023A-9B79-4246-92DE-8EF546FC81B5}" type="parTrans" cxnId="{91234F00-CA1C-411F-B50C-BAD2B1C3767D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25971562-224F-48C6-8846-B4287DE7F3F8}" type="sibTrans" cxnId="{91234F00-CA1C-411F-B50C-BAD2B1C3767D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FBF9DED3-F746-4226-A475-D81A411F254C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CEP</a:t>
          </a:r>
        </a:p>
      </dgm:t>
    </dgm:pt>
    <dgm:pt modelId="{B647D970-17F6-47F0-9EEE-9834E42A618C}" type="parTrans" cxnId="{F688A828-099F-4B66-AD5E-87191886104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082E2CBB-C359-464C-A151-902A379B7706}" type="sibTrans" cxnId="{F688A828-099F-4B66-AD5E-87191886104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2138D86-88E1-45C2-A931-259B1DFBF77F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CED</a:t>
          </a:r>
        </a:p>
      </dgm:t>
    </dgm:pt>
    <dgm:pt modelId="{66EF43B9-43F7-401D-B7B7-70B729D2C2B2}" type="parTrans" cxnId="{EC190626-6B31-46BF-9650-B1D1841F1722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C7128B08-6916-40CB-B451-A96D744B58A7}" type="sibTrans" cxnId="{EC190626-6B31-46BF-9650-B1D1841F1722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FDA8DCA-1A6F-4FA1-8257-24539D826E63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CEF</a:t>
          </a:r>
        </a:p>
      </dgm:t>
    </dgm:pt>
    <dgm:pt modelId="{15B797E4-882A-45CB-87F0-9E2767C65382}" type="parTrans" cxnId="{EAB4CEA9-2863-478D-ACFC-56C0DD4606B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155D8D7D-0AED-4ED4-8A8A-4E9AB30E7064}" type="sibTrans" cxnId="{EAB4CEA9-2863-478D-ACFC-56C0DD4606B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AD3B12AA-25D5-4C30-A490-7F120B719DB0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COA</a:t>
          </a:r>
        </a:p>
      </dgm:t>
    </dgm:pt>
    <dgm:pt modelId="{ADBA5B4B-8974-4E99-B044-0C0C228C726F}" type="parTrans" cxnId="{C1F0AE6E-4BED-4E62-A734-8A362E321B1C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770E3F30-B372-451F-8A37-E1AB062CB8F1}" type="sibTrans" cxnId="{C1F0AE6E-4BED-4E62-A734-8A362E321B1C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846AF5A-3322-4FAC-A938-3B39BB3C4D30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CPFI</a:t>
          </a:r>
        </a:p>
      </dgm:t>
    </dgm:pt>
    <dgm:pt modelId="{18AF1018-DC0F-411F-8E34-DCE8FE1378FD}" type="parTrans" cxnId="{462ABD2E-1ABE-4669-8D69-545F50730656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72C9B46F-45AB-42BE-91A0-36CE8F040B02}" type="sibTrans" cxnId="{462ABD2E-1ABE-4669-8D69-545F50730656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4298708D-38FA-4A61-8693-BAE5EDDFC845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CPUA</a:t>
          </a:r>
        </a:p>
      </dgm:t>
    </dgm:pt>
    <dgm:pt modelId="{70649741-BF6F-45D0-8830-85297095F394}" type="parTrans" cxnId="{FF426FDD-7FD2-48B3-8862-F931FE4D2A21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2DC997AA-CFF4-4957-A01E-6407AE1143D9}" type="sibTrans" cxnId="{FF426FDD-7FD2-48B3-8862-F931FE4D2A21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E70BA8DA-0873-44ED-859F-E253DD7EE539}" type="pres">
      <dgm:prSet presAssocID="{DBE2A010-FCB2-4E0E-A84E-2372F22B58D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8B6461E-9E6C-4258-8E5A-4998197001B0}" type="pres">
      <dgm:prSet presAssocID="{5850F434-6A83-4B0D-8E96-22E1C5AE2ABE}" presName="centerShape" presStyleLbl="node0" presStyleIdx="0" presStyleCnt="1"/>
      <dgm:spPr/>
    </dgm:pt>
    <dgm:pt modelId="{61E939C2-F6E8-4670-B69B-11224F95CC30}" type="pres">
      <dgm:prSet presAssocID="{FBF9DED3-F746-4226-A475-D81A411F254C}" presName="node" presStyleLbl="node1" presStyleIdx="0" presStyleCnt="6">
        <dgm:presLayoutVars>
          <dgm:bulletEnabled val="1"/>
        </dgm:presLayoutVars>
      </dgm:prSet>
      <dgm:spPr/>
    </dgm:pt>
    <dgm:pt modelId="{1493290F-370A-48D9-9DFB-F82C8A13ECBA}" type="pres">
      <dgm:prSet presAssocID="{FBF9DED3-F746-4226-A475-D81A411F254C}" presName="dummy" presStyleCnt="0"/>
      <dgm:spPr/>
    </dgm:pt>
    <dgm:pt modelId="{D5A3A9B5-7CB4-430F-BC06-5415D317D2CD}" type="pres">
      <dgm:prSet presAssocID="{082E2CBB-C359-464C-A151-902A379B7706}" presName="sibTrans" presStyleLbl="sibTrans2D1" presStyleIdx="0" presStyleCnt="6"/>
      <dgm:spPr/>
    </dgm:pt>
    <dgm:pt modelId="{14C84712-FA71-412C-9DA5-AD61997FD265}" type="pres">
      <dgm:prSet presAssocID="{B2138D86-88E1-45C2-A931-259B1DFBF77F}" presName="node" presStyleLbl="node1" presStyleIdx="1" presStyleCnt="6">
        <dgm:presLayoutVars>
          <dgm:bulletEnabled val="1"/>
        </dgm:presLayoutVars>
      </dgm:prSet>
      <dgm:spPr/>
    </dgm:pt>
    <dgm:pt modelId="{66C3810A-3DC3-4C1B-A8DF-7C3EE70EF86E}" type="pres">
      <dgm:prSet presAssocID="{B2138D86-88E1-45C2-A931-259B1DFBF77F}" presName="dummy" presStyleCnt="0"/>
      <dgm:spPr/>
    </dgm:pt>
    <dgm:pt modelId="{3C2AC78F-9562-4ABD-BDD5-739A8159B63E}" type="pres">
      <dgm:prSet presAssocID="{C7128B08-6916-40CB-B451-A96D744B58A7}" presName="sibTrans" presStyleLbl="sibTrans2D1" presStyleIdx="1" presStyleCnt="6"/>
      <dgm:spPr/>
    </dgm:pt>
    <dgm:pt modelId="{55E87AC2-F116-4D42-915A-5EA024C0B32F}" type="pres">
      <dgm:prSet presAssocID="{BFDA8DCA-1A6F-4FA1-8257-24539D826E63}" presName="node" presStyleLbl="node1" presStyleIdx="2" presStyleCnt="6">
        <dgm:presLayoutVars>
          <dgm:bulletEnabled val="1"/>
        </dgm:presLayoutVars>
      </dgm:prSet>
      <dgm:spPr/>
    </dgm:pt>
    <dgm:pt modelId="{692448C0-FD5B-47F0-B145-414E3A294933}" type="pres">
      <dgm:prSet presAssocID="{BFDA8DCA-1A6F-4FA1-8257-24539D826E63}" presName="dummy" presStyleCnt="0"/>
      <dgm:spPr/>
    </dgm:pt>
    <dgm:pt modelId="{29F5B7D2-7904-4D5C-8A8C-55D319A06D79}" type="pres">
      <dgm:prSet presAssocID="{155D8D7D-0AED-4ED4-8A8A-4E9AB30E7064}" presName="sibTrans" presStyleLbl="sibTrans2D1" presStyleIdx="2" presStyleCnt="6"/>
      <dgm:spPr/>
    </dgm:pt>
    <dgm:pt modelId="{45E9704F-DBBA-43A7-983E-055849249C68}" type="pres">
      <dgm:prSet presAssocID="{AD3B12AA-25D5-4C30-A490-7F120B719DB0}" presName="node" presStyleLbl="node1" presStyleIdx="3" presStyleCnt="6">
        <dgm:presLayoutVars>
          <dgm:bulletEnabled val="1"/>
        </dgm:presLayoutVars>
      </dgm:prSet>
      <dgm:spPr/>
    </dgm:pt>
    <dgm:pt modelId="{E9466BB6-7F35-459A-8F48-59D62A76A022}" type="pres">
      <dgm:prSet presAssocID="{AD3B12AA-25D5-4C30-A490-7F120B719DB0}" presName="dummy" presStyleCnt="0"/>
      <dgm:spPr/>
    </dgm:pt>
    <dgm:pt modelId="{4C4CC7B5-488F-4629-BA00-5F5548E19C72}" type="pres">
      <dgm:prSet presAssocID="{770E3F30-B372-451F-8A37-E1AB062CB8F1}" presName="sibTrans" presStyleLbl="sibTrans2D1" presStyleIdx="3" presStyleCnt="6"/>
      <dgm:spPr/>
    </dgm:pt>
    <dgm:pt modelId="{87045FB3-7A61-40C8-BBFE-7518E5A4000D}" type="pres">
      <dgm:prSet presAssocID="{B846AF5A-3322-4FAC-A938-3B39BB3C4D30}" presName="node" presStyleLbl="node1" presStyleIdx="4" presStyleCnt="6">
        <dgm:presLayoutVars>
          <dgm:bulletEnabled val="1"/>
        </dgm:presLayoutVars>
      </dgm:prSet>
      <dgm:spPr/>
    </dgm:pt>
    <dgm:pt modelId="{2608913F-7757-4A34-A802-13E2792EE1A5}" type="pres">
      <dgm:prSet presAssocID="{B846AF5A-3322-4FAC-A938-3B39BB3C4D30}" presName="dummy" presStyleCnt="0"/>
      <dgm:spPr/>
    </dgm:pt>
    <dgm:pt modelId="{60B9B31F-61A3-4F2F-B7C0-F8E6A46C7900}" type="pres">
      <dgm:prSet presAssocID="{72C9B46F-45AB-42BE-91A0-36CE8F040B02}" presName="sibTrans" presStyleLbl="sibTrans2D1" presStyleIdx="4" presStyleCnt="6"/>
      <dgm:spPr/>
    </dgm:pt>
    <dgm:pt modelId="{1CCDB02E-960C-4516-B258-D5F07C8098CF}" type="pres">
      <dgm:prSet presAssocID="{4298708D-38FA-4A61-8693-BAE5EDDFC845}" presName="node" presStyleLbl="node1" presStyleIdx="5" presStyleCnt="6">
        <dgm:presLayoutVars>
          <dgm:bulletEnabled val="1"/>
        </dgm:presLayoutVars>
      </dgm:prSet>
      <dgm:spPr/>
    </dgm:pt>
    <dgm:pt modelId="{5078C242-22E8-480B-B4B5-A09418DD3A2C}" type="pres">
      <dgm:prSet presAssocID="{4298708D-38FA-4A61-8693-BAE5EDDFC845}" presName="dummy" presStyleCnt="0"/>
      <dgm:spPr/>
    </dgm:pt>
    <dgm:pt modelId="{BEB6A121-EBC5-4DB2-B14A-7E58A16EEC54}" type="pres">
      <dgm:prSet presAssocID="{2DC997AA-CFF4-4957-A01E-6407AE1143D9}" presName="sibTrans" presStyleLbl="sibTrans2D1" presStyleIdx="5" presStyleCnt="6"/>
      <dgm:spPr/>
    </dgm:pt>
  </dgm:ptLst>
  <dgm:cxnLst>
    <dgm:cxn modelId="{91234F00-CA1C-411F-B50C-BAD2B1C3767D}" srcId="{DBE2A010-FCB2-4E0E-A84E-2372F22B58D6}" destId="{5850F434-6A83-4B0D-8E96-22E1C5AE2ABE}" srcOrd="0" destOrd="0" parTransId="{54BA023A-9B79-4246-92DE-8EF546FC81B5}" sibTransId="{25971562-224F-48C6-8846-B4287DE7F3F8}"/>
    <dgm:cxn modelId="{F51EDE11-67A6-4883-807B-A61FEAF1EC63}" type="presOf" srcId="{2DC997AA-CFF4-4957-A01E-6407AE1143D9}" destId="{BEB6A121-EBC5-4DB2-B14A-7E58A16EEC54}" srcOrd="0" destOrd="0" presId="urn:microsoft.com/office/officeart/2005/8/layout/radial6"/>
    <dgm:cxn modelId="{7571D416-13A0-4025-A987-BC4DA360A9D0}" type="presOf" srcId="{770E3F30-B372-451F-8A37-E1AB062CB8F1}" destId="{4C4CC7B5-488F-4629-BA00-5F5548E19C72}" srcOrd="0" destOrd="0" presId="urn:microsoft.com/office/officeart/2005/8/layout/radial6"/>
    <dgm:cxn modelId="{EC190626-6B31-46BF-9650-B1D1841F1722}" srcId="{5850F434-6A83-4B0D-8E96-22E1C5AE2ABE}" destId="{B2138D86-88E1-45C2-A931-259B1DFBF77F}" srcOrd="1" destOrd="0" parTransId="{66EF43B9-43F7-401D-B7B7-70B729D2C2B2}" sibTransId="{C7128B08-6916-40CB-B451-A96D744B58A7}"/>
    <dgm:cxn modelId="{F688A828-099F-4B66-AD5E-87191886104A}" srcId="{5850F434-6A83-4B0D-8E96-22E1C5AE2ABE}" destId="{FBF9DED3-F746-4226-A475-D81A411F254C}" srcOrd="0" destOrd="0" parTransId="{B647D970-17F6-47F0-9EEE-9834E42A618C}" sibTransId="{082E2CBB-C359-464C-A151-902A379B7706}"/>
    <dgm:cxn modelId="{462ABD2E-1ABE-4669-8D69-545F50730656}" srcId="{5850F434-6A83-4B0D-8E96-22E1C5AE2ABE}" destId="{B846AF5A-3322-4FAC-A938-3B39BB3C4D30}" srcOrd="4" destOrd="0" parTransId="{18AF1018-DC0F-411F-8E34-DCE8FE1378FD}" sibTransId="{72C9B46F-45AB-42BE-91A0-36CE8F040B02}"/>
    <dgm:cxn modelId="{383AD02E-CA3E-4540-AB0C-13528EB2C4E3}" type="presOf" srcId="{AD3B12AA-25D5-4C30-A490-7F120B719DB0}" destId="{45E9704F-DBBA-43A7-983E-055849249C68}" srcOrd="0" destOrd="0" presId="urn:microsoft.com/office/officeart/2005/8/layout/radial6"/>
    <dgm:cxn modelId="{374C4B40-A1FD-47C0-A7F4-0E575EFFC119}" type="presOf" srcId="{155D8D7D-0AED-4ED4-8A8A-4E9AB30E7064}" destId="{29F5B7D2-7904-4D5C-8A8C-55D319A06D79}" srcOrd="0" destOrd="0" presId="urn:microsoft.com/office/officeart/2005/8/layout/radial6"/>
    <dgm:cxn modelId="{C1F0AE6E-4BED-4E62-A734-8A362E321B1C}" srcId="{5850F434-6A83-4B0D-8E96-22E1C5AE2ABE}" destId="{AD3B12AA-25D5-4C30-A490-7F120B719DB0}" srcOrd="3" destOrd="0" parTransId="{ADBA5B4B-8974-4E99-B044-0C0C228C726F}" sibTransId="{770E3F30-B372-451F-8A37-E1AB062CB8F1}"/>
    <dgm:cxn modelId="{A01A2F70-87F1-4AFF-8CC1-6AAFEA5E280B}" type="presOf" srcId="{C7128B08-6916-40CB-B451-A96D744B58A7}" destId="{3C2AC78F-9562-4ABD-BDD5-739A8159B63E}" srcOrd="0" destOrd="0" presId="urn:microsoft.com/office/officeart/2005/8/layout/radial6"/>
    <dgm:cxn modelId="{A2FE6257-ADE4-45AE-A104-7DF0E437B6CA}" type="presOf" srcId="{DBE2A010-FCB2-4E0E-A84E-2372F22B58D6}" destId="{E70BA8DA-0873-44ED-859F-E253DD7EE539}" srcOrd="0" destOrd="0" presId="urn:microsoft.com/office/officeart/2005/8/layout/radial6"/>
    <dgm:cxn modelId="{EAB4CEA9-2863-478D-ACFC-56C0DD4606BA}" srcId="{5850F434-6A83-4B0D-8E96-22E1C5AE2ABE}" destId="{BFDA8DCA-1A6F-4FA1-8257-24539D826E63}" srcOrd="2" destOrd="0" parTransId="{15B797E4-882A-45CB-87F0-9E2767C65382}" sibTransId="{155D8D7D-0AED-4ED4-8A8A-4E9AB30E7064}"/>
    <dgm:cxn modelId="{3F4643B4-67BB-416E-93CA-FA8D7C5B8157}" type="presOf" srcId="{B2138D86-88E1-45C2-A931-259B1DFBF77F}" destId="{14C84712-FA71-412C-9DA5-AD61997FD265}" srcOrd="0" destOrd="0" presId="urn:microsoft.com/office/officeart/2005/8/layout/radial6"/>
    <dgm:cxn modelId="{4DC0FDC9-4D79-48D4-9DD0-CB4F0B65C69F}" type="presOf" srcId="{5850F434-6A83-4B0D-8E96-22E1C5AE2ABE}" destId="{58B6461E-9E6C-4258-8E5A-4998197001B0}" srcOrd="0" destOrd="0" presId="urn:microsoft.com/office/officeart/2005/8/layout/radial6"/>
    <dgm:cxn modelId="{AADECFCF-9BCE-42AF-8768-17FE55E11477}" type="presOf" srcId="{72C9B46F-45AB-42BE-91A0-36CE8F040B02}" destId="{60B9B31F-61A3-4F2F-B7C0-F8E6A46C7900}" srcOrd="0" destOrd="0" presId="urn:microsoft.com/office/officeart/2005/8/layout/radial6"/>
    <dgm:cxn modelId="{3DF375D2-78FD-4EB7-AE85-6ECA7FC16D45}" type="presOf" srcId="{4298708D-38FA-4A61-8693-BAE5EDDFC845}" destId="{1CCDB02E-960C-4516-B258-D5F07C8098CF}" srcOrd="0" destOrd="0" presId="urn:microsoft.com/office/officeart/2005/8/layout/radial6"/>
    <dgm:cxn modelId="{FF426FDD-7FD2-48B3-8862-F931FE4D2A21}" srcId="{5850F434-6A83-4B0D-8E96-22E1C5AE2ABE}" destId="{4298708D-38FA-4A61-8693-BAE5EDDFC845}" srcOrd="5" destOrd="0" parTransId="{70649741-BF6F-45D0-8830-85297095F394}" sibTransId="{2DC997AA-CFF4-4957-A01E-6407AE1143D9}"/>
    <dgm:cxn modelId="{D9846FE1-7254-4685-8ACF-0AB41ABC4A4F}" type="presOf" srcId="{B846AF5A-3322-4FAC-A938-3B39BB3C4D30}" destId="{87045FB3-7A61-40C8-BBFE-7518E5A4000D}" srcOrd="0" destOrd="0" presId="urn:microsoft.com/office/officeart/2005/8/layout/radial6"/>
    <dgm:cxn modelId="{88E35AE2-C1CA-4C6A-A37D-FE9E49D12BF7}" type="presOf" srcId="{FBF9DED3-F746-4226-A475-D81A411F254C}" destId="{61E939C2-F6E8-4670-B69B-11224F95CC30}" srcOrd="0" destOrd="0" presId="urn:microsoft.com/office/officeart/2005/8/layout/radial6"/>
    <dgm:cxn modelId="{AAF5A1EB-09E1-4D4B-A78B-FC67593399A2}" type="presOf" srcId="{082E2CBB-C359-464C-A151-902A379B7706}" destId="{D5A3A9B5-7CB4-430F-BC06-5415D317D2CD}" srcOrd="0" destOrd="0" presId="urn:microsoft.com/office/officeart/2005/8/layout/radial6"/>
    <dgm:cxn modelId="{8DB696ED-A522-45DA-B296-9C8D3D509330}" type="presOf" srcId="{BFDA8DCA-1A6F-4FA1-8257-24539D826E63}" destId="{55E87AC2-F116-4D42-915A-5EA024C0B32F}" srcOrd="0" destOrd="0" presId="urn:microsoft.com/office/officeart/2005/8/layout/radial6"/>
    <dgm:cxn modelId="{792D9DB2-8862-44D2-9CD6-E8F6F01F43A8}" type="presParOf" srcId="{E70BA8DA-0873-44ED-859F-E253DD7EE539}" destId="{58B6461E-9E6C-4258-8E5A-4998197001B0}" srcOrd="0" destOrd="0" presId="urn:microsoft.com/office/officeart/2005/8/layout/radial6"/>
    <dgm:cxn modelId="{D55E5508-ED50-4B6B-9954-D1B847216616}" type="presParOf" srcId="{E70BA8DA-0873-44ED-859F-E253DD7EE539}" destId="{61E939C2-F6E8-4670-B69B-11224F95CC30}" srcOrd="1" destOrd="0" presId="urn:microsoft.com/office/officeart/2005/8/layout/radial6"/>
    <dgm:cxn modelId="{4B652AF1-4847-4CF9-A799-84D6FD9AE809}" type="presParOf" srcId="{E70BA8DA-0873-44ED-859F-E253DD7EE539}" destId="{1493290F-370A-48D9-9DFB-F82C8A13ECBA}" srcOrd="2" destOrd="0" presId="urn:microsoft.com/office/officeart/2005/8/layout/radial6"/>
    <dgm:cxn modelId="{B680DA2D-B076-414F-9613-0646ABBBF4BE}" type="presParOf" srcId="{E70BA8DA-0873-44ED-859F-E253DD7EE539}" destId="{D5A3A9B5-7CB4-430F-BC06-5415D317D2CD}" srcOrd="3" destOrd="0" presId="urn:microsoft.com/office/officeart/2005/8/layout/radial6"/>
    <dgm:cxn modelId="{D31B6004-24A0-4578-8AF7-A238882C6C0C}" type="presParOf" srcId="{E70BA8DA-0873-44ED-859F-E253DD7EE539}" destId="{14C84712-FA71-412C-9DA5-AD61997FD265}" srcOrd="4" destOrd="0" presId="urn:microsoft.com/office/officeart/2005/8/layout/radial6"/>
    <dgm:cxn modelId="{9AC5EFC8-A9EA-4E76-AAEB-A726AB236C7A}" type="presParOf" srcId="{E70BA8DA-0873-44ED-859F-E253DD7EE539}" destId="{66C3810A-3DC3-4C1B-A8DF-7C3EE70EF86E}" srcOrd="5" destOrd="0" presId="urn:microsoft.com/office/officeart/2005/8/layout/radial6"/>
    <dgm:cxn modelId="{C83F23CB-5DD7-4381-AB39-8BD7B2182848}" type="presParOf" srcId="{E70BA8DA-0873-44ED-859F-E253DD7EE539}" destId="{3C2AC78F-9562-4ABD-BDD5-739A8159B63E}" srcOrd="6" destOrd="0" presId="urn:microsoft.com/office/officeart/2005/8/layout/radial6"/>
    <dgm:cxn modelId="{3F44F7D9-238C-4594-B6A2-805E06400D68}" type="presParOf" srcId="{E70BA8DA-0873-44ED-859F-E253DD7EE539}" destId="{55E87AC2-F116-4D42-915A-5EA024C0B32F}" srcOrd="7" destOrd="0" presId="urn:microsoft.com/office/officeart/2005/8/layout/radial6"/>
    <dgm:cxn modelId="{6C011AA0-7ED9-42A7-AF46-0FA169DD97A3}" type="presParOf" srcId="{E70BA8DA-0873-44ED-859F-E253DD7EE539}" destId="{692448C0-FD5B-47F0-B145-414E3A294933}" srcOrd="8" destOrd="0" presId="urn:microsoft.com/office/officeart/2005/8/layout/radial6"/>
    <dgm:cxn modelId="{03278C83-E895-47A5-8FBE-DBDFDC1779B5}" type="presParOf" srcId="{E70BA8DA-0873-44ED-859F-E253DD7EE539}" destId="{29F5B7D2-7904-4D5C-8A8C-55D319A06D79}" srcOrd="9" destOrd="0" presId="urn:microsoft.com/office/officeart/2005/8/layout/radial6"/>
    <dgm:cxn modelId="{1FE9895A-47C8-4391-9999-2EBE50536D41}" type="presParOf" srcId="{E70BA8DA-0873-44ED-859F-E253DD7EE539}" destId="{45E9704F-DBBA-43A7-983E-055849249C68}" srcOrd="10" destOrd="0" presId="urn:microsoft.com/office/officeart/2005/8/layout/radial6"/>
    <dgm:cxn modelId="{5F6402D1-6F10-46F7-AA72-331AF4BE3F5E}" type="presParOf" srcId="{E70BA8DA-0873-44ED-859F-E253DD7EE539}" destId="{E9466BB6-7F35-459A-8F48-59D62A76A022}" srcOrd="11" destOrd="0" presId="urn:microsoft.com/office/officeart/2005/8/layout/radial6"/>
    <dgm:cxn modelId="{D37F9AF7-2AC3-424A-81FF-E751F17961B2}" type="presParOf" srcId="{E70BA8DA-0873-44ED-859F-E253DD7EE539}" destId="{4C4CC7B5-488F-4629-BA00-5F5548E19C72}" srcOrd="12" destOrd="0" presId="urn:microsoft.com/office/officeart/2005/8/layout/radial6"/>
    <dgm:cxn modelId="{F40AA81B-AEA5-448C-A885-E906406A25B6}" type="presParOf" srcId="{E70BA8DA-0873-44ED-859F-E253DD7EE539}" destId="{87045FB3-7A61-40C8-BBFE-7518E5A4000D}" srcOrd="13" destOrd="0" presId="urn:microsoft.com/office/officeart/2005/8/layout/radial6"/>
    <dgm:cxn modelId="{6E5D5AA9-42D6-48D0-A036-8D775F4475B8}" type="presParOf" srcId="{E70BA8DA-0873-44ED-859F-E253DD7EE539}" destId="{2608913F-7757-4A34-A802-13E2792EE1A5}" srcOrd="14" destOrd="0" presId="urn:microsoft.com/office/officeart/2005/8/layout/radial6"/>
    <dgm:cxn modelId="{5880F6EE-4265-47C5-97DB-BA4633441F7B}" type="presParOf" srcId="{E70BA8DA-0873-44ED-859F-E253DD7EE539}" destId="{60B9B31F-61A3-4F2F-B7C0-F8E6A46C7900}" srcOrd="15" destOrd="0" presId="urn:microsoft.com/office/officeart/2005/8/layout/radial6"/>
    <dgm:cxn modelId="{59DECCB3-73C3-43F6-B987-BD616B1F2DC1}" type="presParOf" srcId="{E70BA8DA-0873-44ED-859F-E253DD7EE539}" destId="{1CCDB02E-960C-4516-B258-D5F07C8098CF}" srcOrd="16" destOrd="0" presId="urn:microsoft.com/office/officeart/2005/8/layout/radial6"/>
    <dgm:cxn modelId="{C1112DB8-64D5-411A-954A-10F033DDEE17}" type="presParOf" srcId="{E70BA8DA-0873-44ED-859F-E253DD7EE539}" destId="{5078C242-22E8-480B-B4B5-A09418DD3A2C}" srcOrd="17" destOrd="0" presId="urn:microsoft.com/office/officeart/2005/8/layout/radial6"/>
    <dgm:cxn modelId="{46E986B0-F336-4C83-A167-7D171EDFF07E}" type="presParOf" srcId="{E70BA8DA-0873-44ED-859F-E253DD7EE539}" destId="{BEB6A121-EBC5-4DB2-B14A-7E58A16EEC54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A663AD-D86E-49DF-83CC-545C85AFC32C}" type="doc">
      <dgm:prSet loTypeId="urn:microsoft.com/office/officeart/2008/layout/PictureStrips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537EC879-041D-4D4D-8620-194937EC7C29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CED</a:t>
          </a:r>
        </a:p>
      </dgm:t>
    </dgm:pt>
    <dgm:pt modelId="{D943B48E-3EBE-4F78-9F99-549B70337EA8}" type="parTrans" cxnId="{5840D3BA-E436-47BD-B2E0-D00DF2588E6B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3BD103DA-54FA-4113-9DB7-8C4054F53A55}" type="sibTrans" cxnId="{5840D3BA-E436-47BD-B2E0-D00DF2588E6B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9B75CAB8-369C-495E-80AC-CFD6AB48B76F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Nathalia Barbosa</a:t>
          </a:r>
        </a:p>
      </dgm:t>
    </dgm:pt>
    <dgm:pt modelId="{9D7B83FD-0DC3-4485-AACC-981EA3955066}" type="parTrans" cxnId="{AF83AC2F-4A7D-41B0-884C-3C1B3BF89EF2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853DD5F-245F-45A9-B81B-54D3D34D8D1B}" type="sibTrans" cxnId="{AF83AC2F-4A7D-41B0-884C-3C1B3BF89EF2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3D56AC43-8F78-4DB4-B36E-9EEA3550FC71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Leonardo Maia</a:t>
          </a:r>
        </a:p>
      </dgm:t>
    </dgm:pt>
    <dgm:pt modelId="{3B2021A0-7A8F-448C-A066-E5430E2D9161}" type="parTrans" cxnId="{B6BE2708-E43C-4FBA-AD26-65F89A12CA13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35B5DDE4-12B5-4A97-9055-5F40B6A9B207}" type="sibTrans" cxnId="{B6BE2708-E43C-4FBA-AD26-65F89A12CA13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7541C065-CD15-47DF-ADE1-C455E52A8922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CEF</a:t>
          </a:r>
        </a:p>
      </dgm:t>
    </dgm:pt>
    <dgm:pt modelId="{E177C5EC-46FB-4C79-AD68-559AC189B6C5}" type="parTrans" cxnId="{57D1C098-C187-4083-9CA9-739925547E79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E10B0629-1839-4A5A-8D05-3AABAF0CEF2E}" type="sibTrans" cxnId="{57D1C098-C187-4083-9CA9-739925547E79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09C425E4-C9E0-480B-9271-33245224EB81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Leonardo Maia</a:t>
          </a:r>
        </a:p>
      </dgm:t>
    </dgm:pt>
    <dgm:pt modelId="{A1278B55-A19F-4B3D-B002-2B34B4C99D4D}" type="parTrans" cxnId="{8F79D910-67CC-4C98-B1BF-1104A034D99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F09F8E80-18FD-440B-8423-A3BE0BC17D0D}" type="sibTrans" cxnId="{8F79D910-67CC-4C98-B1BF-1104A034D99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7157EB3-7065-495D-8C89-6B8E874F5CF5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Hugo Lobão</a:t>
          </a:r>
        </a:p>
      </dgm:t>
    </dgm:pt>
    <dgm:pt modelId="{013019CA-FBD3-4937-A390-A40EB9E87824}" type="parTrans" cxnId="{A6BAD06D-59A0-46FF-B469-4579F4367084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F8B55B8B-2BBC-4EE7-A2E7-7D802DA5E30B}" type="sibTrans" cxnId="{A6BAD06D-59A0-46FF-B469-4579F4367084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A01DB58-AD31-44FA-A9D4-0DFEAACCC66E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CEP</a:t>
          </a:r>
        </a:p>
      </dgm:t>
    </dgm:pt>
    <dgm:pt modelId="{C1D7FB51-F667-4F91-998A-83424876A1DB}" type="parTrans" cxnId="{BB78CF75-2386-454C-835E-52015BF7A506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4145AF45-22BD-4561-A3CE-B9FA86F13B9D}" type="sibTrans" cxnId="{BB78CF75-2386-454C-835E-52015BF7A506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B380BB4-044E-48A3-B801-278386D5258E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Shirley Dantas</a:t>
          </a:r>
        </a:p>
      </dgm:t>
    </dgm:pt>
    <dgm:pt modelId="{678FB01D-CC46-4A99-9D04-0266CDFA804A}" type="parTrans" cxnId="{69A6C212-0B43-424C-AEC8-4408F4050979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0EF79F72-2AFE-4234-8E06-6F3E293F9B15}" type="sibTrans" cxnId="{69A6C212-0B43-424C-AEC8-4408F4050979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E2E82908-00A8-4242-8391-083A540934C5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Bruno Barreto</a:t>
          </a:r>
        </a:p>
      </dgm:t>
    </dgm:pt>
    <dgm:pt modelId="{479AF417-F500-4FB3-8430-AB17725753C5}" type="parTrans" cxnId="{CF825DB8-A856-40C9-88AE-C33B9C37B148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7611470D-6B20-452F-A998-F96A95572966}" type="sibTrans" cxnId="{CF825DB8-A856-40C9-88AE-C33B9C37B148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1395FCB2-7257-493B-99E9-24433EA57069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CPFI</a:t>
          </a:r>
        </a:p>
      </dgm:t>
    </dgm:pt>
    <dgm:pt modelId="{B67D5A93-8230-4150-9146-0F1DA1C14A2A}" type="parTrans" cxnId="{F1089E79-9360-4C3E-9532-3906E828D2D0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FA538322-3EFC-4236-98D2-4ADF9CE30D6F}" type="sibTrans" cxnId="{F1089E79-9360-4C3E-9532-3906E828D2D0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1C456E0-CA5E-4D8B-A032-B30CCF97301D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COA</a:t>
          </a:r>
        </a:p>
      </dgm:t>
    </dgm:pt>
    <dgm:pt modelId="{6C147377-8C56-43EE-82B4-10C5E6DF329B}" type="parTrans" cxnId="{59AE2BD8-ADD0-4968-BF7C-71DA2E218C00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DE76F3B0-9289-4E59-8D1A-9B8A6CEEE234}" type="sibTrans" cxnId="{59AE2BD8-ADD0-4968-BF7C-71DA2E218C00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96AFAF04-E7E5-4EED-9C9B-01625FCB68B5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CPUA</a:t>
          </a:r>
        </a:p>
      </dgm:t>
    </dgm:pt>
    <dgm:pt modelId="{FC3A7756-1F6B-4756-B50E-21AB48CD9DCE}" type="parTrans" cxnId="{1E785536-5DA9-4815-9863-52CEAAFD8847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42D7D4CF-609F-4AE7-87EC-0A7699CE51BC}" type="sibTrans" cxnId="{1E785536-5DA9-4815-9863-52CEAAFD8847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4240BEC-48F2-4A7F-88B8-B19B866E3D70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Hugo Lobão</a:t>
          </a:r>
        </a:p>
      </dgm:t>
    </dgm:pt>
    <dgm:pt modelId="{7085F191-258A-40F7-A5CD-D115FAD62A31}" type="parTrans" cxnId="{9F752C31-0B48-4FDA-94CB-0A91E016FBBF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31A17BA2-C584-456A-9BE2-5A1400D1D339}" type="sibTrans" cxnId="{9F752C31-0B48-4FDA-94CB-0A91E016FBBF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10DE1852-FDDF-41F9-9A62-671185FFE99E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Eduardo Rodrigues</a:t>
          </a:r>
        </a:p>
      </dgm:t>
    </dgm:pt>
    <dgm:pt modelId="{68408729-9C99-4757-B81D-02FE3F390A8E}" type="parTrans" cxnId="{FF7731AC-058D-4374-BC35-B89E6A23A01D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1F0375F-2305-4252-B11E-A2CBCE352859}" type="sibTrans" cxnId="{FF7731AC-058D-4374-BC35-B89E6A23A01D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666CFEF0-4927-406D-B9BD-16423E708018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Shirley Dantas</a:t>
          </a:r>
        </a:p>
      </dgm:t>
    </dgm:pt>
    <dgm:pt modelId="{D47CCFC8-6D26-42A0-A932-349412158703}" type="parTrans" cxnId="{0E132839-7252-4D75-9DA0-70F3B117B5F4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F91FBE5-34D6-4A8D-B878-1FE292BCECCA}" type="sibTrans" cxnId="{0E132839-7252-4D75-9DA0-70F3B117B5F4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14AD4596-AEF1-497A-AF61-DEDDF052822C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Leonardo Maia</a:t>
          </a:r>
        </a:p>
      </dgm:t>
    </dgm:pt>
    <dgm:pt modelId="{EA7281ED-1638-4641-9B1D-171D8BE0DA73}" type="parTrans" cxnId="{64B77F79-043B-4E6E-8FB8-14070B332A6E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705C54FE-0F09-43F4-AB5F-FBEB96ED5FCA}" type="sibTrans" cxnId="{64B77F79-043B-4E6E-8FB8-14070B332A6E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41BFF34E-BB04-4BD0-B8AD-8FDADFEC946F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Shirley Dantas</a:t>
          </a:r>
        </a:p>
      </dgm:t>
    </dgm:pt>
    <dgm:pt modelId="{8A2188A7-ECBC-4B2E-97D1-60AD879C1113}" type="parTrans" cxnId="{B9086C46-8547-4791-A004-8F9BEBCD7301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A393D7F5-3469-4AC7-86F4-BE3CF08680C7}" type="sibTrans" cxnId="{B9086C46-8547-4791-A004-8F9BEBCD7301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035BDDEB-8787-4076-9991-6E25C8876027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Eduardo Rodrigues</a:t>
          </a:r>
        </a:p>
      </dgm:t>
    </dgm:pt>
    <dgm:pt modelId="{7BEA2485-FE21-4291-8DBB-2ACB91161AFC}" type="parTrans" cxnId="{DB8A01BE-3B0E-4879-A82F-636845024654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D4B6C69-5163-49F5-BF22-8EF02D51C1EB}" type="sibTrans" cxnId="{DB8A01BE-3B0E-4879-A82F-636845024654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6FEE92A9-10E9-4679-8080-A915BEBCBBBB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Cesar Henriques</a:t>
          </a:r>
        </a:p>
      </dgm:t>
    </dgm:pt>
    <dgm:pt modelId="{81D9077F-495D-4AD0-86B2-07640505EDA9}" type="parTrans" cxnId="{2E9B32F5-0B89-44D9-AC99-97653D5522D8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33E2BFBF-A80F-4FE6-A487-0C25F2EAEE1B}" type="sibTrans" cxnId="{2E9B32F5-0B89-44D9-AC99-97653D5522D8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716C0F76-5551-4559-B3AC-ACF571C52994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Eduardo Rodrigues</a:t>
          </a:r>
        </a:p>
      </dgm:t>
    </dgm:pt>
    <dgm:pt modelId="{23758159-347B-4170-B140-704F86B15D67}" type="parTrans" cxnId="{14ABCC7C-33FF-464F-BA4D-2B978C7E5705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D0714C16-28AF-4BA1-9675-A89946DB6F32}" type="sibTrans" cxnId="{14ABCC7C-33FF-464F-BA4D-2B978C7E5705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AB2AA1F1-8442-42A1-81C9-5AEF83CB4416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Fernando Márcio</a:t>
          </a:r>
        </a:p>
      </dgm:t>
    </dgm:pt>
    <dgm:pt modelId="{EB01F437-55AF-401C-BA03-1C979286B56C}" type="parTrans" cxnId="{752008B0-069C-48AC-82CC-052783FBE5F6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AD5D2222-D839-4E69-B1D8-132FABEA2912}" type="sibTrans" cxnId="{752008B0-069C-48AC-82CC-052783FBE5F6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F470B47C-43FB-4C87-8719-E7B3B4A3846A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Bruno Barreto</a:t>
          </a:r>
        </a:p>
      </dgm:t>
    </dgm:pt>
    <dgm:pt modelId="{4205DFAA-B247-4F9C-80B1-B654D2CC8EDA}" type="parTrans" cxnId="{22A29022-2A17-4BCC-BCB6-25BFDEBAB9A3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AC13CAD6-AF31-4B44-BAF6-9BE77ACD72B7}" type="sibTrans" cxnId="{22A29022-2A17-4BCC-BCB6-25BFDEBAB9A3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542D539B-F4E1-4E42-8330-598DE43C5D48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Leonardo Maia</a:t>
          </a:r>
        </a:p>
      </dgm:t>
    </dgm:pt>
    <dgm:pt modelId="{D5D417F8-501F-4842-84A6-309209598CCD}" type="parTrans" cxnId="{BA3CBA64-84D7-474E-BBC8-96B002148D76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25C4D64-744B-47C6-8CE2-8697484F6B5B}" type="sibTrans" cxnId="{BA3CBA64-84D7-474E-BBC8-96B002148D76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7F884C28-43B1-4994-8114-EB65D20B8824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Fernando Márcio</a:t>
          </a:r>
        </a:p>
      </dgm:t>
    </dgm:pt>
    <dgm:pt modelId="{E2CE5C04-D9B9-4546-8FC7-124F67681916}" type="parTrans" cxnId="{8E70FCCD-7F17-4FC6-ABFA-794E94EBB50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744353AC-3F3F-4FEC-913D-B043489F5906}" type="sibTrans" cxnId="{8E70FCCD-7F17-4FC6-ABFA-794E94EBB50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C875B68-62DF-497E-8D30-814937B68D8E}" type="pres">
      <dgm:prSet presAssocID="{0CA663AD-D86E-49DF-83CC-545C85AFC32C}" presName="Name0" presStyleCnt="0">
        <dgm:presLayoutVars>
          <dgm:dir/>
          <dgm:resizeHandles val="exact"/>
        </dgm:presLayoutVars>
      </dgm:prSet>
      <dgm:spPr/>
    </dgm:pt>
    <dgm:pt modelId="{50E97685-425D-408A-8DAB-5555ABB3B8F9}" type="pres">
      <dgm:prSet presAssocID="{537EC879-041D-4D4D-8620-194937EC7C29}" presName="composite" presStyleCnt="0"/>
      <dgm:spPr/>
    </dgm:pt>
    <dgm:pt modelId="{98841F67-AD95-4334-9C7C-4EAE3C885044}" type="pres">
      <dgm:prSet presAssocID="{537EC879-041D-4D4D-8620-194937EC7C29}" presName="rect1" presStyleLbl="trAlignAcc1" presStyleIdx="0" presStyleCnt="6">
        <dgm:presLayoutVars>
          <dgm:bulletEnabled val="1"/>
        </dgm:presLayoutVars>
      </dgm:prSet>
      <dgm:spPr/>
    </dgm:pt>
    <dgm:pt modelId="{24D4C975-1515-4189-93E9-5490C3B49FAF}" type="pres">
      <dgm:prSet presAssocID="{537EC879-041D-4D4D-8620-194937EC7C29}" presName="rect2" presStyleLbl="fgImgPlace1" presStyleIdx="0" presStyleCnt="6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4960E9F-E53C-4DEB-A3D0-0DA0469F8149}" type="pres">
      <dgm:prSet presAssocID="{3BD103DA-54FA-4113-9DB7-8C4054F53A55}" presName="sibTrans" presStyleCnt="0"/>
      <dgm:spPr/>
    </dgm:pt>
    <dgm:pt modelId="{A04404BF-2F5C-4D4D-9EE8-15998B31A4A8}" type="pres">
      <dgm:prSet presAssocID="{1395FCB2-7257-493B-99E9-24433EA57069}" presName="composite" presStyleCnt="0"/>
      <dgm:spPr/>
    </dgm:pt>
    <dgm:pt modelId="{C0F6A883-71E6-444B-8040-11BBA8BF81D7}" type="pres">
      <dgm:prSet presAssocID="{1395FCB2-7257-493B-99E9-24433EA57069}" presName="rect1" presStyleLbl="trAlignAcc1" presStyleIdx="1" presStyleCnt="6">
        <dgm:presLayoutVars>
          <dgm:bulletEnabled val="1"/>
        </dgm:presLayoutVars>
      </dgm:prSet>
      <dgm:spPr/>
    </dgm:pt>
    <dgm:pt modelId="{6EDCBCF0-35F1-4518-92E7-A45D93249561}" type="pres">
      <dgm:prSet presAssocID="{1395FCB2-7257-493B-99E9-24433EA57069}" presName="rect2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2F201F39-27DF-4567-9A76-AD01EE8F0FCC}" type="pres">
      <dgm:prSet presAssocID="{FA538322-3EFC-4236-98D2-4ADF9CE30D6F}" presName="sibTrans" presStyleCnt="0"/>
      <dgm:spPr/>
    </dgm:pt>
    <dgm:pt modelId="{5454F0C6-A498-4449-96E3-BBCF4449C3F0}" type="pres">
      <dgm:prSet presAssocID="{B1C456E0-CA5E-4D8B-A032-B30CCF97301D}" presName="composite" presStyleCnt="0"/>
      <dgm:spPr/>
    </dgm:pt>
    <dgm:pt modelId="{89E2B986-B192-4784-9B5F-8EF45B9B48C8}" type="pres">
      <dgm:prSet presAssocID="{B1C456E0-CA5E-4D8B-A032-B30CCF97301D}" presName="rect1" presStyleLbl="trAlignAcc1" presStyleIdx="2" presStyleCnt="6">
        <dgm:presLayoutVars>
          <dgm:bulletEnabled val="1"/>
        </dgm:presLayoutVars>
      </dgm:prSet>
      <dgm:spPr/>
    </dgm:pt>
    <dgm:pt modelId="{FD16D5FE-4DD3-4392-B83D-4E0AEEFD1986}" type="pres">
      <dgm:prSet presAssocID="{B1C456E0-CA5E-4D8B-A032-B30CCF97301D}" presName="rect2" presStyleLbl="fgImgPlace1" presStyleIdx="2" presStyleCnt="6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E04ADA9D-B942-4B3C-A685-10C3CD2E7D11}" type="pres">
      <dgm:prSet presAssocID="{DE76F3B0-9289-4E59-8D1A-9B8A6CEEE234}" presName="sibTrans" presStyleCnt="0"/>
      <dgm:spPr/>
    </dgm:pt>
    <dgm:pt modelId="{6794BBB4-94F4-488A-9D52-0CF84765DE31}" type="pres">
      <dgm:prSet presAssocID="{7541C065-CD15-47DF-ADE1-C455E52A8922}" presName="composite" presStyleCnt="0"/>
      <dgm:spPr/>
    </dgm:pt>
    <dgm:pt modelId="{D73C617C-77A7-4E9E-A42C-5A4503064034}" type="pres">
      <dgm:prSet presAssocID="{7541C065-CD15-47DF-ADE1-C455E52A8922}" presName="rect1" presStyleLbl="trAlignAcc1" presStyleIdx="3" presStyleCnt="6">
        <dgm:presLayoutVars>
          <dgm:bulletEnabled val="1"/>
        </dgm:presLayoutVars>
      </dgm:prSet>
      <dgm:spPr/>
    </dgm:pt>
    <dgm:pt modelId="{CFEAF780-FD69-4961-9369-D228336EF4D0}" type="pres">
      <dgm:prSet presAssocID="{7541C065-CD15-47DF-ADE1-C455E52A8922}" presName="rect2" presStyleLbl="fgImgPlace1" presStyleIdx="3" presStyleCnt="6"/>
      <dgm:spPr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EA4EE732-5D44-4900-AD1E-FA5C2DF9406E}" type="pres">
      <dgm:prSet presAssocID="{E10B0629-1839-4A5A-8D05-3AABAF0CEF2E}" presName="sibTrans" presStyleCnt="0"/>
      <dgm:spPr/>
    </dgm:pt>
    <dgm:pt modelId="{C101ED44-6A11-4F8A-BB2F-5FD377F708FD}" type="pres">
      <dgm:prSet presAssocID="{BA01DB58-AD31-44FA-A9D4-0DFEAACCC66E}" presName="composite" presStyleCnt="0"/>
      <dgm:spPr/>
    </dgm:pt>
    <dgm:pt modelId="{F97BCC9E-DA6D-4212-8CF2-030FD417542E}" type="pres">
      <dgm:prSet presAssocID="{BA01DB58-AD31-44FA-A9D4-0DFEAACCC66E}" presName="rect1" presStyleLbl="trAlignAcc1" presStyleIdx="4" presStyleCnt="6">
        <dgm:presLayoutVars>
          <dgm:bulletEnabled val="1"/>
        </dgm:presLayoutVars>
      </dgm:prSet>
      <dgm:spPr/>
    </dgm:pt>
    <dgm:pt modelId="{70EB43A9-ACC7-4199-86A5-5194DBD8D99A}" type="pres">
      <dgm:prSet presAssocID="{BA01DB58-AD31-44FA-A9D4-0DFEAACCC66E}" presName="rect2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BE476221-20CF-4868-B78A-A8A472CA845D}" type="pres">
      <dgm:prSet presAssocID="{4145AF45-22BD-4561-A3CE-B9FA86F13B9D}" presName="sibTrans" presStyleCnt="0"/>
      <dgm:spPr/>
    </dgm:pt>
    <dgm:pt modelId="{625C72BC-23D5-4257-B875-EE654F45D84B}" type="pres">
      <dgm:prSet presAssocID="{96AFAF04-E7E5-4EED-9C9B-01625FCB68B5}" presName="composite" presStyleCnt="0"/>
      <dgm:spPr/>
    </dgm:pt>
    <dgm:pt modelId="{669A4EF1-F8B0-4039-808B-3D3431F7B893}" type="pres">
      <dgm:prSet presAssocID="{96AFAF04-E7E5-4EED-9C9B-01625FCB68B5}" presName="rect1" presStyleLbl="trAlignAcc1" presStyleIdx="5" presStyleCnt="6">
        <dgm:presLayoutVars>
          <dgm:bulletEnabled val="1"/>
        </dgm:presLayoutVars>
      </dgm:prSet>
      <dgm:spPr/>
    </dgm:pt>
    <dgm:pt modelId="{0B5B2020-6CE6-4FA7-B86F-091FD762C2CC}" type="pres">
      <dgm:prSet presAssocID="{96AFAF04-E7E5-4EED-9C9B-01625FCB68B5}" presName="rect2" presStyleLbl="fgImgPlace1" presStyleIdx="5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</dgm:ptLst>
  <dgm:cxnLst>
    <dgm:cxn modelId="{B6BE2708-E43C-4FBA-AD26-65F89A12CA13}" srcId="{537EC879-041D-4D4D-8620-194937EC7C29}" destId="{3D56AC43-8F78-4DB4-B36E-9EEA3550FC71}" srcOrd="1" destOrd="0" parTransId="{3B2021A0-7A8F-448C-A066-E5430E2D9161}" sibTransId="{35B5DDE4-12B5-4A97-9055-5F40B6A9B207}"/>
    <dgm:cxn modelId="{7D65B80F-5C22-4756-B5F7-7D7ACB3D14BC}" type="presOf" srcId="{E2E82908-00A8-4242-8391-083A540934C5}" destId="{669A4EF1-F8B0-4039-808B-3D3431F7B893}" srcOrd="0" destOrd="2" presId="urn:microsoft.com/office/officeart/2008/layout/PictureStrips"/>
    <dgm:cxn modelId="{8F79D910-67CC-4C98-B1BF-1104A034D99A}" srcId="{7541C065-CD15-47DF-ADE1-C455E52A8922}" destId="{09C425E4-C9E0-480B-9271-33245224EB81}" srcOrd="0" destOrd="0" parTransId="{A1278B55-A19F-4B3D-B002-2B34B4C99D4D}" sibTransId="{F09F8E80-18FD-440B-8423-A3BE0BC17D0D}"/>
    <dgm:cxn modelId="{69A6C212-0B43-424C-AEC8-4408F4050979}" srcId="{96AFAF04-E7E5-4EED-9C9B-01625FCB68B5}" destId="{BB380BB4-044E-48A3-B801-278386D5258E}" srcOrd="0" destOrd="0" parTransId="{678FB01D-CC46-4A99-9D04-0266CDFA804A}" sibTransId="{0EF79F72-2AFE-4234-8E06-6F3E293F9B15}"/>
    <dgm:cxn modelId="{B5B12113-D0F8-4BD3-9F03-2D2CE54B2F23}" type="presOf" srcId="{10DE1852-FDDF-41F9-9A62-671185FFE99E}" destId="{89E2B986-B192-4784-9B5F-8EF45B9B48C8}" srcOrd="0" destOrd="1" presId="urn:microsoft.com/office/officeart/2008/layout/PictureStrips"/>
    <dgm:cxn modelId="{43CE731C-BE27-4D1D-873C-20118B1848F3}" type="presOf" srcId="{035BDDEB-8787-4076-9991-6E25C8876027}" destId="{C0F6A883-71E6-444B-8040-11BBA8BF81D7}" srcOrd="0" destOrd="2" presId="urn:microsoft.com/office/officeart/2008/layout/PictureStrips"/>
    <dgm:cxn modelId="{22A29022-2A17-4BCC-BCB6-25BFDEBAB9A3}" srcId="{BA01DB58-AD31-44FA-A9D4-0DFEAACCC66E}" destId="{F470B47C-43FB-4C87-8719-E7B3B4A3846A}" srcOrd="2" destOrd="0" parTransId="{4205DFAA-B247-4F9C-80B1-B654D2CC8EDA}" sibTransId="{AC13CAD6-AF31-4B44-BAF6-9BE77ACD72B7}"/>
    <dgm:cxn modelId="{4B4E652D-C947-4DF7-B99D-A5C99ECF813E}" type="presOf" srcId="{537EC879-041D-4D4D-8620-194937EC7C29}" destId="{98841F67-AD95-4334-9C7C-4EAE3C885044}" srcOrd="0" destOrd="0" presId="urn:microsoft.com/office/officeart/2008/layout/PictureStrips"/>
    <dgm:cxn modelId="{AF83AC2F-4A7D-41B0-884C-3C1B3BF89EF2}" srcId="{537EC879-041D-4D4D-8620-194937EC7C29}" destId="{9B75CAB8-369C-495E-80AC-CFD6AB48B76F}" srcOrd="0" destOrd="0" parTransId="{9D7B83FD-0DC3-4485-AACC-981EA3955066}" sibTransId="{B853DD5F-245F-45A9-B81B-54D3D34D8D1B}"/>
    <dgm:cxn modelId="{9F752C31-0B48-4FDA-94CB-0A91E016FBBF}" srcId="{BA01DB58-AD31-44FA-A9D4-0DFEAACCC66E}" destId="{B4240BEC-48F2-4A7F-88B8-B19B866E3D70}" srcOrd="0" destOrd="0" parTransId="{7085F191-258A-40F7-A5CD-D115FAD62A31}" sibTransId="{31A17BA2-C584-456A-9BE2-5A1400D1D339}"/>
    <dgm:cxn modelId="{3B16A635-BE7D-4B15-A475-31473D37B551}" type="presOf" srcId="{B7157EB3-7065-495D-8C89-6B8E874F5CF5}" destId="{D73C617C-77A7-4E9E-A42C-5A4503064034}" srcOrd="0" destOrd="3" presId="urn:microsoft.com/office/officeart/2008/layout/PictureStrips"/>
    <dgm:cxn modelId="{1E785536-5DA9-4815-9863-52CEAAFD8847}" srcId="{0CA663AD-D86E-49DF-83CC-545C85AFC32C}" destId="{96AFAF04-E7E5-4EED-9C9B-01625FCB68B5}" srcOrd="5" destOrd="0" parTransId="{FC3A7756-1F6B-4756-B50E-21AB48CD9DCE}" sibTransId="{42D7D4CF-609F-4AE7-87EC-0A7699CE51BC}"/>
    <dgm:cxn modelId="{43EBF336-ADA1-48BA-B06D-8E4F1D809366}" type="presOf" srcId="{BA01DB58-AD31-44FA-A9D4-0DFEAACCC66E}" destId="{F97BCC9E-DA6D-4212-8CF2-030FD417542E}" srcOrd="0" destOrd="0" presId="urn:microsoft.com/office/officeart/2008/layout/PictureStrips"/>
    <dgm:cxn modelId="{0E132839-7252-4D75-9DA0-70F3B117B5F4}" srcId="{B1C456E0-CA5E-4D8B-A032-B30CCF97301D}" destId="{666CFEF0-4927-406D-B9BD-16423E708018}" srcOrd="1" destOrd="0" parTransId="{D47CCFC8-6D26-42A0-A932-349412158703}" sibTransId="{BF91FBE5-34D6-4A8D-B878-1FE292BCECCA}"/>
    <dgm:cxn modelId="{01595F5B-AD8E-46F3-BB9C-D410BFDEB901}" type="presOf" srcId="{666CFEF0-4927-406D-B9BD-16423E708018}" destId="{89E2B986-B192-4784-9B5F-8EF45B9B48C8}" srcOrd="0" destOrd="2" presId="urn:microsoft.com/office/officeart/2008/layout/PictureStrips"/>
    <dgm:cxn modelId="{FBAFBA5C-BBF1-4E24-B10B-D561F76E9840}" type="presOf" srcId="{B1C456E0-CA5E-4D8B-A032-B30CCF97301D}" destId="{89E2B986-B192-4784-9B5F-8EF45B9B48C8}" srcOrd="0" destOrd="0" presId="urn:microsoft.com/office/officeart/2008/layout/PictureStrips"/>
    <dgm:cxn modelId="{DE028560-3D8D-41B4-B1C4-60040A19E462}" type="presOf" srcId="{0CA663AD-D86E-49DF-83CC-545C85AFC32C}" destId="{BC875B68-62DF-497E-8D30-814937B68D8E}" srcOrd="0" destOrd="0" presId="urn:microsoft.com/office/officeart/2008/layout/PictureStrips"/>
    <dgm:cxn modelId="{BA3CBA64-84D7-474E-BBC8-96B002148D76}" srcId="{1395FCB2-7257-493B-99E9-24433EA57069}" destId="{542D539B-F4E1-4E42-8330-598DE43C5D48}" srcOrd="2" destOrd="0" parTransId="{D5D417F8-501F-4842-84A6-309209598CCD}" sibTransId="{B25C4D64-744B-47C6-8CE2-8697484F6B5B}"/>
    <dgm:cxn modelId="{B9086C46-8547-4791-A004-8F9BEBCD7301}" srcId="{1395FCB2-7257-493B-99E9-24433EA57069}" destId="{41BFF34E-BB04-4BD0-B8AD-8FDADFEC946F}" srcOrd="0" destOrd="0" parTransId="{8A2188A7-ECBC-4B2E-97D1-60AD879C1113}" sibTransId="{A393D7F5-3469-4AC7-86F4-BE3CF08680C7}"/>
    <dgm:cxn modelId="{D76A7A47-8653-42B9-83F5-EC4CC65D8FA5}" type="presOf" srcId="{9B75CAB8-369C-495E-80AC-CFD6AB48B76F}" destId="{98841F67-AD95-4334-9C7C-4EAE3C885044}" srcOrd="0" destOrd="1" presId="urn:microsoft.com/office/officeart/2008/layout/PictureStrips"/>
    <dgm:cxn modelId="{A6BAD06D-59A0-46FF-B469-4579F4367084}" srcId="{7541C065-CD15-47DF-ADE1-C455E52A8922}" destId="{B7157EB3-7065-495D-8C89-6B8E874F5CF5}" srcOrd="2" destOrd="0" parTransId="{013019CA-FBD3-4937-A390-A40EB9E87824}" sibTransId="{F8B55B8B-2BBC-4EE7-A2E7-7D802DA5E30B}"/>
    <dgm:cxn modelId="{2C8A3B52-2B1B-4305-9FDF-5C80D7185969}" type="presOf" srcId="{716C0F76-5551-4559-B3AC-ACF571C52994}" destId="{D73C617C-77A7-4E9E-A42C-5A4503064034}" srcOrd="0" destOrd="2" presId="urn:microsoft.com/office/officeart/2008/layout/PictureStrips"/>
    <dgm:cxn modelId="{BB78CF75-2386-454C-835E-52015BF7A506}" srcId="{0CA663AD-D86E-49DF-83CC-545C85AFC32C}" destId="{BA01DB58-AD31-44FA-A9D4-0DFEAACCC66E}" srcOrd="4" destOrd="0" parTransId="{C1D7FB51-F667-4F91-998A-83424876A1DB}" sibTransId="{4145AF45-22BD-4561-A3CE-B9FA86F13B9D}"/>
    <dgm:cxn modelId="{64B77F79-043B-4E6E-8FB8-14070B332A6E}" srcId="{B1C456E0-CA5E-4D8B-A032-B30CCF97301D}" destId="{14AD4596-AEF1-497A-AF61-DEDDF052822C}" srcOrd="2" destOrd="0" parTransId="{EA7281ED-1638-4641-9B1D-171D8BE0DA73}" sibTransId="{705C54FE-0F09-43F4-AB5F-FBEB96ED5FCA}"/>
    <dgm:cxn modelId="{F1089E79-9360-4C3E-9532-3906E828D2D0}" srcId="{0CA663AD-D86E-49DF-83CC-545C85AFC32C}" destId="{1395FCB2-7257-493B-99E9-24433EA57069}" srcOrd="1" destOrd="0" parTransId="{B67D5A93-8230-4150-9146-0F1DA1C14A2A}" sibTransId="{FA538322-3EFC-4236-98D2-4ADF9CE30D6F}"/>
    <dgm:cxn modelId="{14ABCC7C-33FF-464F-BA4D-2B978C7E5705}" srcId="{7541C065-CD15-47DF-ADE1-C455E52A8922}" destId="{716C0F76-5551-4559-B3AC-ACF571C52994}" srcOrd="1" destOrd="0" parTransId="{23758159-347B-4170-B140-704F86B15D67}" sibTransId="{D0714C16-28AF-4BA1-9675-A89946DB6F32}"/>
    <dgm:cxn modelId="{5686DE87-6976-4A14-B10E-1CA8B10CB5BD}" type="presOf" srcId="{BB380BB4-044E-48A3-B801-278386D5258E}" destId="{669A4EF1-F8B0-4039-808B-3D3431F7B893}" srcOrd="0" destOrd="1" presId="urn:microsoft.com/office/officeart/2008/layout/PictureStrips"/>
    <dgm:cxn modelId="{8C126E8D-4E84-4116-9792-614BEE4648CF}" type="presOf" srcId="{AB2AA1F1-8442-42A1-81C9-5AEF83CB4416}" destId="{F97BCC9E-DA6D-4212-8CF2-030FD417542E}" srcOrd="0" destOrd="2" presId="urn:microsoft.com/office/officeart/2008/layout/PictureStrips"/>
    <dgm:cxn modelId="{33CB688E-A0F2-40DB-A7AF-724F9BD04000}" type="presOf" srcId="{7F884C28-43B1-4994-8114-EB65D20B8824}" destId="{669A4EF1-F8B0-4039-808B-3D3431F7B893}" srcOrd="0" destOrd="3" presId="urn:microsoft.com/office/officeart/2008/layout/PictureStrips"/>
    <dgm:cxn modelId="{57D1C098-C187-4083-9CA9-739925547E79}" srcId="{0CA663AD-D86E-49DF-83CC-545C85AFC32C}" destId="{7541C065-CD15-47DF-ADE1-C455E52A8922}" srcOrd="3" destOrd="0" parTransId="{E177C5EC-46FB-4C79-AD68-559AC189B6C5}" sibTransId="{E10B0629-1839-4A5A-8D05-3AABAF0CEF2E}"/>
    <dgm:cxn modelId="{4B00E1A3-F4B4-42D8-A146-35CE9BD65EF9}" type="presOf" srcId="{542D539B-F4E1-4E42-8330-598DE43C5D48}" destId="{C0F6A883-71E6-444B-8040-11BBA8BF81D7}" srcOrd="0" destOrd="3" presId="urn:microsoft.com/office/officeart/2008/layout/PictureStrips"/>
    <dgm:cxn modelId="{C61CF2A3-AB4E-4178-A51C-FF1D56B6193A}" type="presOf" srcId="{6FEE92A9-10E9-4679-8080-A915BEBCBBBB}" destId="{98841F67-AD95-4334-9C7C-4EAE3C885044}" srcOrd="0" destOrd="3" presId="urn:microsoft.com/office/officeart/2008/layout/PictureStrips"/>
    <dgm:cxn modelId="{FF7731AC-058D-4374-BC35-B89E6A23A01D}" srcId="{B1C456E0-CA5E-4D8B-A032-B30CCF97301D}" destId="{10DE1852-FDDF-41F9-9A62-671185FFE99E}" srcOrd="0" destOrd="0" parTransId="{68408729-9C99-4757-B81D-02FE3F390A8E}" sibTransId="{B1F0375F-2305-4252-B11E-A2CBCE352859}"/>
    <dgm:cxn modelId="{752008B0-069C-48AC-82CC-052783FBE5F6}" srcId="{BA01DB58-AD31-44FA-A9D4-0DFEAACCC66E}" destId="{AB2AA1F1-8442-42A1-81C9-5AEF83CB4416}" srcOrd="1" destOrd="0" parTransId="{EB01F437-55AF-401C-BA03-1C979286B56C}" sibTransId="{AD5D2222-D839-4E69-B1D8-132FABEA2912}"/>
    <dgm:cxn modelId="{CF825DB8-A856-40C9-88AE-C33B9C37B148}" srcId="{96AFAF04-E7E5-4EED-9C9B-01625FCB68B5}" destId="{E2E82908-00A8-4242-8391-083A540934C5}" srcOrd="1" destOrd="0" parTransId="{479AF417-F500-4FB3-8430-AB17725753C5}" sibTransId="{7611470D-6B20-452F-A998-F96A95572966}"/>
    <dgm:cxn modelId="{A8799FB9-F129-4A39-BFA4-463318937A13}" type="presOf" srcId="{09C425E4-C9E0-480B-9271-33245224EB81}" destId="{D73C617C-77A7-4E9E-A42C-5A4503064034}" srcOrd="0" destOrd="1" presId="urn:microsoft.com/office/officeart/2008/layout/PictureStrips"/>
    <dgm:cxn modelId="{031750BA-BC58-4A25-8F08-8AC6F5E28CE9}" type="presOf" srcId="{41BFF34E-BB04-4BD0-B8AD-8FDADFEC946F}" destId="{C0F6A883-71E6-444B-8040-11BBA8BF81D7}" srcOrd="0" destOrd="1" presId="urn:microsoft.com/office/officeart/2008/layout/PictureStrips"/>
    <dgm:cxn modelId="{5840D3BA-E436-47BD-B2E0-D00DF2588E6B}" srcId="{0CA663AD-D86E-49DF-83CC-545C85AFC32C}" destId="{537EC879-041D-4D4D-8620-194937EC7C29}" srcOrd="0" destOrd="0" parTransId="{D943B48E-3EBE-4F78-9F99-549B70337EA8}" sibTransId="{3BD103DA-54FA-4113-9DB7-8C4054F53A55}"/>
    <dgm:cxn modelId="{B7BDCABB-CEAB-40BF-B550-29666146B631}" type="presOf" srcId="{3D56AC43-8F78-4DB4-B36E-9EEA3550FC71}" destId="{98841F67-AD95-4334-9C7C-4EAE3C885044}" srcOrd="0" destOrd="2" presId="urn:microsoft.com/office/officeart/2008/layout/PictureStrips"/>
    <dgm:cxn modelId="{DB8A01BE-3B0E-4879-A82F-636845024654}" srcId="{1395FCB2-7257-493B-99E9-24433EA57069}" destId="{035BDDEB-8787-4076-9991-6E25C8876027}" srcOrd="1" destOrd="0" parTransId="{7BEA2485-FE21-4291-8DBB-2ACB91161AFC}" sibTransId="{BD4B6C69-5163-49F5-BF22-8EF02D51C1EB}"/>
    <dgm:cxn modelId="{F8F02DBE-9CE0-4118-BE08-CCBC45F1EDF4}" type="presOf" srcId="{1395FCB2-7257-493B-99E9-24433EA57069}" destId="{C0F6A883-71E6-444B-8040-11BBA8BF81D7}" srcOrd="0" destOrd="0" presId="urn:microsoft.com/office/officeart/2008/layout/PictureStrips"/>
    <dgm:cxn modelId="{8E70FCCD-7F17-4FC6-ABFA-794E94EBB50A}" srcId="{96AFAF04-E7E5-4EED-9C9B-01625FCB68B5}" destId="{7F884C28-43B1-4994-8114-EB65D20B8824}" srcOrd="2" destOrd="0" parTransId="{E2CE5C04-D9B9-4546-8FC7-124F67681916}" sibTransId="{744353AC-3F3F-4FEC-913D-B043489F5906}"/>
    <dgm:cxn modelId="{7C2A4ECF-BFD9-41ED-9231-2DDAF4E690AF}" type="presOf" srcId="{F470B47C-43FB-4C87-8719-E7B3B4A3846A}" destId="{F97BCC9E-DA6D-4212-8CF2-030FD417542E}" srcOrd="0" destOrd="3" presId="urn:microsoft.com/office/officeart/2008/layout/PictureStrips"/>
    <dgm:cxn modelId="{59AE2BD8-ADD0-4968-BF7C-71DA2E218C00}" srcId="{0CA663AD-D86E-49DF-83CC-545C85AFC32C}" destId="{B1C456E0-CA5E-4D8B-A032-B30CCF97301D}" srcOrd="2" destOrd="0" parTransId="{6C147377-8C56-43EE-82B4-10C5E6DF329B}" sibTransId="{DE76F3B0-9289-4E59-8D1A-9B8A6CEEE234}"/>
    <dgm:cxn modelId="{1FDBA9F4-DB64-4889-AF6D-31027541F797}" type="presOf" srcId="{7541C065-CD15-47DF-ADE1-C455E52A8922}" destId="{D73C617C-77A7-4E9E-A42C-5A4503064034}" srcOrd="0" destOrd="0" presId="urn:microsoft.com/office/officeart/2008/layout/PictureStrips"/>
    <dgm:cxn modelId="{DE89F6F4-B408-42F5-A11E-4A7DC4B1DCEC}" type="presOf" srcId="{96AFAF04-E7E5-4EED-9C9B-01625FCB68B5}" destId="{669A4EF1-F8B0-4039-808B-3D3431F7B893}" srcOrd="0" destOrd="0" presId="urn:microsoft.com/office/officeart/2008/layout/PictureStrips"/>
    <dgm:cxn modelId="{2E9B32F5-0B89-44D9-AC99-97653D5522D8}" srcId="{537EC879-041D-4D4D-8620-194937EC7C29}" destId="{6FEE92A9-10E9-4679-8080-A915BEBCBBBB}" srcOrd="2" destOrd="0" parTransId="{81D9077F-495D-4AD0-86B2-07640505EDA9}" sibTransId="{33E2BFBF-A80F-4FE6-A487-0C25F2EAEE1B}"/>
    <dgm:cxn modelId="{608D20F9-7451-4CA6-B7D5-2E1FD1E71EF7}" type="presOf" srcId="{B4240BEC-48F2-4A7F-88B8-B19B866E3D70}" destId="{F97BCC9E-DA6D-4212-8CF2-030FD417542E}" srcOrd="0" destOrd="1" presId="urn:microsoft.com/office/officeart/2008/layout/PictureStrips"/>
    <dgm:cxn modelId="{1B66F7FA-52A4-4DA5-A355-6A55902252C1}" type="presOf" srcId="{14AD4596-AEF1-497A-AF61-DEDDF052822C}" destId="{89E2B986-B192-4784-9B5F-8EF45B9B48C8}" srcOrd="0" destOrd="3" presId="urn:microsoft.com/office/officeart/2008/layout/PictureStrips"/>
    <dgm:cxn modelId="{ECADB6A2-8E2A-48C0-9AFD-44F468E83CB3}" type="presParOf" srcId="{BC875B68-62DF-497E-8D30-814937B68D8E}" destId="{50E97685-425D-408A-8DAB-5555ABB3B8F9}" srcOrd="0" destOrd="0" presId="urn:microsoft.com/office/officeart/2008/layout/PictureStrips"/>
    <dgm:cxn modelId="{6017D94F-4BCE-4571-9CD3-0B1A8445662C}" type="presParOf" srcId="{50E97685-425D-408A-8DAB-5555ABB3B8F9}" destId="{98841F67-AD95-4334-9C7C-4EAE3C885044}" srcOrd="0" destOrd="0" presId="urn:microsoft.com/office/officeart/2008/layout/PictureStrips"/>
    <dgm:cxn modelId="{FBDE26E0-1E17-470E-9FA8-1C2EA7FACD31}" type="presParOf" srcId="{50E97685-425D-408A-8DAB-5555ABB3B8F9}" destId="{24D4C975-1515-4189-93E9-5490C3B49FAF}" srcOrd="1" destOrd="0" presId="urn:microsoft.com/office/officeart/2008/layout/PictureStrips"/>
    <dgm:cxn modelId="{C68E9A2C-4DE9-41E8-81B5-22D3A2AC67FE}" type="presParOf" srcId="{BC875B68-62DF-497E-8D30-814937B68D8E}" destId="{A4960E9F-E53C-4DEB-A3D0-0DA0469F8149}" srcOrd="1" destOrd="0" presId="urn:microsoft.com/office/officeart/2008/layout/PictureStrips"/>
    <dgm:cxn modelId="{39B71ACA-F8C2-4E0A-AB17-09B021AEAE64}" type="presParOf" srcId="{BC875B68-62DF-497E-8D30-814937B68D8E}" destId="{A04404BF-2F5C-4D4D-9EE8-15998B31A4A8}" srcOrd="2" destOrd="0" presId="urn:microsoft.com/office/officeart/2008/layout/PictureStrips"/>
    <dgm:cxn modelId="{D1C26F2B-5B4E-4F42-A7A0-AEDFD713590B}" type="presParOf" srcId="{A04404BF-2F5C-4D4D-9EE8-15998B31A4A8}" destId="{C0F6A883-71E6-444B-8040-11BBA8BF81D7}" srcOrd="0" destOrd="0" presId="urn:microsoft.com/office/officeart/2008/layout/PictureStrips"/>
    <dgm:cxn modelId="{07C1F8F7-025D-402F-A673-958F2B28BAFF}" type="presParOf" srcId="{A04404BF-2F5C-4D4D-9EE8-15998B31A4A8}" destId="{6EDCBCF0-35F1-4518-92E7-A45D93249561}" srcOrd="1" destOrd="0" presId="urn:microsoft.com/office/officeart/2008/layout/PictureStrips"/>
    <dgm:cxn modelId="{0887CCA5-0D1E-40BF-8341-DB0382E4C249}" type="presParOf" srcId="{BC875B68-62DF-497E-8D30-814937B68D8E}" destId="{2F201F39-27DF-4567-9A76-AD01EE8F0FCC}" srcOrd="3" destOrd="0" presId="urn:microsoft.com/office/officeart/2008/layout/PictureStrips"/>
    <dgm:cxn modelId="{14FFD86E-CED4-4E4B-A19D-A4C521A1971A}" type="presParOf" srcId="{BC875B68-62DF-497E-8D30-814937B68D8E}" destId="{5454F0C6-A498-4449-96E3-BBCF4449C3F0}" srcOrd="4" destOrd="0" presId="urn:microsoft.com/office/officeart/2008/layout/PictureStrips"/>
    <dgm:cxn modelId="{FD50F240-21BF-4711-BDB2-56F161BABC78}" type="presParOf" srcId="{5454F0C6-A498-4449-96E3-BBCF4449C3F0}" destId="{89E2B986-B192-4784-9B5F-8EF45B9B48C8}" srcOrd="0" destOrd="0" presId="urn:microsoft.com/office/officeart/2008/layout/PictureStrips"/>
    <dgm:cxn modelId="{099672DE-58AB-4782-BDDE-21827286D404}" type="presParOf" srcId="{5454F0C6-A498-4449-96E3-BBCF4449C3F0}" destId="{FD16D5FE-4DD3-4392-B83D-4E0AEEFD1986}" srcOrd="1" destOrd="0" presId="urn:microsoft.com/office/officeart/2008/layout/PictureStrips"/>
    <dgm:cxn modelId="{D074C8F0-49DB-4DDE-9397-7FA8EA4875B2}" type="presParOf" srcId="{BC875B68-62DF-497E-8D30-814937B68D8E}" destId="{E04ADA9D-B942-4B3C-A685-10C3CD2E7D11}" srcOrd="5" destOrd="0" presId="urn:microsoft.com/office/officeart/2008/layout/PictureStrips"/>
    <dgm:cxn modelId="{8934FC87-75C3-4E8F-8725-F2B73B3C788B}" type="presParOf" srcId="{BC875B68-62DF-497E-8D30-814937B68D8E}" destId="{6794BBB4-94F4-488A-9D52-0CF84765DE31}" srcOrd="6" destOrd="0" presId="urn:microsoft.com/office/officeart/2008/layout/PictureStrips"/>
    <dgm:cxn modelId="{9CB7EDE5-818A-4F08-A76F-35450E5B3990}" type="presParOf" srcId="{6794BBB4-94F4-488A-9D52-0CF84765DE31}" destId="{D73C617C-77A7-4E9E-A42C-5A4503064034}" srcOrd="0" destOrd="0" presId="urn:microsoft.com/office/officeart/2008/layout/PictureStrips"/>
    <dgm:cxn modelId="{13014A9C-09C1-4273-A92A-025248347C95}" type="presParOf" srcId="{6794BBB4-94F4-488A-9D52-0CF84765DE31}" destId="{CFEAF780-FD69-4961-9369-D228336EF4D0}" srcOrd="1" destOrd="0" presId="urn:microsoft.com/office/officeart/2008/layout/PictureStrips"/>
    <dgm:cxn modelId="{AB89E00C-89D8-4F89-8F03-D550240F2EF1}" type="presParOf" srcId="{BC875B68-62DF-497E-8D30-814937B68D8E}" destId="{EA4EE732-5D44-4900-AD1E-FA5C2DF9406E}" srcOrd="7" destOrd="0" presId="urn:microsoft.com/office/officeart/2008/layout/PictureStrips"/>
    <dgm:cxn modelId="{FC89882E-6C33-4538-BA3E-0A89F00420E2}" type="presParOf" srcId="{BC875B68-62DF-497E-8D30-814937B68D8E}" destId="{C101ED44-6A11-4F8A-BB2F-5FD377F708FD}" srcOrd="8" destOrd="0" presId="urn:microsoft.com/office/officeart/2008/layout/PictureStrips"/>
    <dgm:cxn modelId="{2AA6FB13-E960-41E9-AD26-A1E09303012D}" type="presParOf" srcId="{C101ED44-6A11-4F8A-BB2F-5FD377F708FD}" destId="{F97BCC9E-DA6D-4212-8CF2-030FD417542E}" srcOrd="0" destOrd="0" presId="urn:microsoft.com/office/officeart/2008/layout/PictureStrips"/>
    <dgm:cxn modelId="{77C81706-882F-45C5-858F-C0AB81257C7C}" type="presParOf" srcId="{C101ED44-6A11-4F8A-BB2F-5FD377F708FD}" destId="{70EB43A9-ACC7-4199-86A5-5194DBD8D99A}" srcOrd="1" destOrd="0" presId="urn:microsoft.com/office/officeart/2008/layout/PictureStrips"/>
    <dgm:cxn modelId="{7AA1D99D-EC10-4669-BA09-7A280BA7472B}" type="presParOf" srcId="{BC875B68-62DF-497E-8D30-814937B68D8E}" destId="{BE476221-20CF-4868-B78A-A8A472CA845D}" srcOrd="9" destOrd="0" presId="urn:microsoft.com/office/officeart/2008/layout/PictureStrips"/>
    <dgm:cxn modelId="{631B6AA3-7A42-4D48-944E-BABE297F097F}" type="presParOf" srcId="{BC875B68-62DF-497E-8D30-814937B68D8E}" destId="{625C72BC-23D5-4257-B875-EE654F45D84B}" srcOrd="10" destOrd="0" presId="urn:microsoft.com/office/officeart/2008/layout/PictureStrips"/>
    <dgm:cxn modelId="{28EDE7FB-96F3-41BA-B6B6-DCE9C539B3A7}" type="presParOf" srcId="{625C72BC-23D5-4257-B875-EE654F45D84B}" destId="{669A4EF1-F8B0-4039-808B-3D3431F7B893}" srcOrd="0" destOrd="0" presId="urn:microsoft.com/office/officeart/2008/layout/PictureStrips"/>
    <dgm:cxn modelId="{73BDAF61-8EA4-457F-A217-BB6D8A34C722}" type="presParOf" srcId="{625C72BC-23D5-4257-B875-EE654F45D84B}" destId="{0B5B2020-6CE6-4FA7-B86F-091FD762C2CC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DF3889-21FD-412A-B925-01D0182428EA}" type="doc">
      <dgm:prSet loTypeId="urn:microsoft.com/office/officeart/2005/8/layout/pyramid2" loCatId="list" qsTypeId="urn:microsoft.com/office/officeart/2005/8/quickstyle/3d3" qsCatId="3D" csTypeId="urn:microsoft.com/office/officeart/2005/8/colors/accent1_2" csCatId="accent1" phldr="1"/>
      <dgm:spPr/>
    </dgm:pt>
    <dgm:pt modelId="{BB3193F4-2705-4AD2-8AC8-1CBF30935451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Valores</a:t>
          </a:r>
        </a:p>
      </dgm:t>
    </dgm:pt>
    <dgm:pt modelId="{52B1F030-B90D-45C4-883E-F5E6F28E9479}" type="parTrans" cxnId="{69C4E54E-0870-48C4-A75C-2BF137742188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DD4CAFA5-E651-427F-9390-59B793229076}" type="sibTrans" cxnId="{69C4E54E-0870-48C4-A75C-2BF137742188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12CE9B70-D1C7-4011-8512-FA3D71DE500A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Sociedade</a:t>
          </a:r>
        </a:p>
      </dgm:t>
    </dgm:pt>
    <dgm:pt modelId="{E0B39E36-B58A-4C8E-B8D6-E81A1D11783A}" type="parTrans" cxnId="{3261FC4A-BF09-4EF0-AC8E-34695E0F4F77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4FF6A1DC-C495-4075-B580-A6EF14FE05E7}" type="sibTrans" cxnId="{3261FC4A-BF09-4EF0-AC8E-34695E0F4F77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9E27BC3C-B881-494A-B236-F05AD055FFEF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Processos Internos</a:t>
          </a:r>
        </a:p>
      </dgm:t>
    </dgm:pt>
    <dgm:pt modelId="{39F67A64-3865-4EDA-BF8B-89D80F54FC5E}" type="parTrans" cxnId="{5744BF19-010A-4AF8-89B1-E1D4F55FF61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D09448CC-D3DB-4396-A8BC-EFC1316384EF}" type="sibTrans" cxnId="{5744BF19-010A-4AF8-89B1-E1D4F55FF61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9BC2F901-E342-4005-A4DA-055C91EE7731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Pessoas e Infraestrutura</a:t>
          </a:r>
        </a:p>
      </dgm:t>
    </dgm:pt>
    <dgm:pt modelId="{83F201D7-EEB9-49DD-BFB7-B0D1C51DEC8F}" type="parTrans" cxnId="{E7A14721-556D-4C5A-AAD8-E67A0527E5F8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DF76B81-30A7-42E6-9EEF-6630D07D7BE5}" type="sibTrans" cxnId="{E7A14721-556D-4C5A-AAD8-E67A0527E5F8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C1129569-2ACB-4FA5-9AD5-8F2D07A19CDD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Alavancadores</a:t>
          </a:r>
        </a:p>
      </dgm:t>
    </dgm:pt>
    <dgm:pt modelId="{32A96A94-098B-4BA5-81F2-F8BC06367DC9}" type="parTrans" cxnId="{2D0E8013-4CAD-4FA9-B337-25AAF4E3CD0B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2F5AE077-CE3D-45D2-8520-FFBB1D53B803}" type="sibTrans" cxnId="{2D0E8013-4CAD-4FA9-B337-25AAF4E3CD0B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2BB5758A-939A-4981-8A10-EA8BBBBDF5CA}" type="pres">
      <dgm:prSet presAssocID="{BDDF3889-21FD-412A-B925-01D0182428EA}" presName="compositeShape" presStyleCnt="0">
        <dgm:presLayoutVars>
          <dgm:dir/>
          <dgm:resizeHandles/>
        </dgm:presLayoutVars>
      </dgm:prSet>
      <dgm:spPr/>
    </dgm:pt>
    <dgm:pt modelId="{C8C24088-1475-4894-A257-04CF0E3E5E2F}" type="pres">
      <dgm:prSet presAssocID="{BDDF3889-21FD-412A-B925-01D0182428EA}" presName="pyramid" presStyleLbl="node1" presStyleIdx="0" presStyleCn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7CF22C35-1CF0-487D-AC88-D1B94615EB00}" type="pres">
      <dgm:prSet presAssocID="{BDDF3889-21FD-412A-B925-01D0182428EA}" presName="theList" presStyleCnt="0"/>
      <dgm:spPr/>
    </dgm:pt>
    <dgm:pt modelId="{FD492F75-B63C-46EE-B03F-7DFC80681512}" type="pres">
      <dgm:prSet presAssocID="{BB3193F4-2705-4AD2-8AC8-1CBF30935451}" presName="aNode" presStyleLbl="fgAcc1" presStyleIdx="0" presStyleCnt="5">
        <dgm:presLayoutVars>
          <dgm:bulletEnabled val="1"/>
        </dgm:presLayoutVars>
      </dgm:prSet>
      <dgm:spPr/>
    </dgm:pt>
    <dgm:pt modelId="{D371E28F-20C2-4C20-9C22-D625BFF56EC8}" type="pres">
      <dgm:prSet presAssocID="{BB3193F4-2705-4AD2-8AC8-1CBF30935451}" presName="aSpace" presStyleCnt="0"/>
      <dgm:spPr/>
    </dgm:pt>
    <dgm:pt modelId="{8956C8A0-4582-4AAE-AE3B-AFFD113E2302}" type="pres">
      <dgm:prSet presAssocID="{12CE9B70-D1C7-4011-8512-FA3D71DE500A}" presName="aNode" presStyleLbl="fgAcc1" presStyleIdx="1" presStyleCnt="5">
        <dgm:presLayoutVars>
          <dgm:bulletEnabled val="1"/>
        </dgm:presLayoutVars>
      </dgm:prSet>
      <dgm:spPr/>
    </dgm:pt>
    <dgm:pt modelId="{A5C6C721-1A5F-4847-BF04-388373EA08D2}" type="pres">
      <dgm:prSet presAssocID="{12CE9B70-D1C7-4011-8512-FA3D71DE500A}" presName="aSpace" presStyleCnt="0"/>
      <dgm:spPr/>
    </dgm:pt>
    <dgm:pt modelId="{C41450CE-40AB-4AD9-ACFA-B2AB1B6796CB}" type="pres">
      <dgm:prSet presAssocID="{9E27BC3C-B881-494A-B236-F05AD055FFEF}" presName="aNode" presStyleLbl="fgAcc1" presStyleIdx="2" presStyleCnt="5">
        <dgm:presLayoutVars>
          <dgm:bulletEnabled val="1"/>
        </dgm:presLayoutVars>
      </dgm:prSet>
      <dgm:spPr/>
    </dgm:pt>
    <dgm:pt modelId="{B4EDDD0E-4D35-4D99-BF76-C70D8E1647F5}" type="pres">
      <dgm:prSet presAssocID="{9E27BC3C-B881-494A-B236-F05AD055FFEF}" presName="aSpace" presStyleCnt="0"/>
      <dgm:spPr/>
    </dgm:pt>
    <dgm:pt modelId="{943ECFC7-8F95-42FE-B6DD-3D3D78E56E66}" type="pres">
      <dgm:prSet presAssocID="{C1129569-2ACB-4FA5-9AD5-8F2D07A19CDD}" presName="aNode" presStyleLbl="fgAcc1" presStyleIdx="3" presStyleCnt="5">
        <dgm:presLayoutVars>
          <dgm:bulletEnabled val="1"/>
        </dgm:presLayoutVars>
      </dgm:prSet>
      <dgm:spPr/>
    </dgm:pt>
    <dgm:pt modelId="{7C5ACC02-7D1C-4D2F-8C6E-C652816BAC42}" type="pres">
      <dgm:prSet presAssocID="{C1129569-2ACB-4FA5-9AD5-8F2D07A19CDD}" presName="aSpace" presStyleCnt="0"/>
      <dgm:spPr/>
    </dgm:pt>
    <dgm:pt modelId="{A6735FA9-7D24-483F-BF13-A10B60DF3981}" type="pres">
      <dgm:prSet presAssocID="{9BC2F901-E342-4005-A4DA-055C91EE7731}" presName="aNode" presStyleLbl="fgAcc1" presStyleIdx="4" presStyleCnt="5">
        <dgm:presLayoutVars>
          <dgm:bulletEnabled val="1"/>
        </dgm:presLayoutVars>
      </dgm:prSet>
      <dgm:spPr/>
    </dgm:pt>
    <dgm:pt modelId="{F42FBD56-8F27-4716-B95E-77E8D23023F4}" type="pres">
      <dgm:prSet presAssocID="{9BC2F901-E342-4005-A4DA-055C91EE7731}" presName="aSpace" presStyleCnt="0"/>
      <dgm:spPr/>
    </dgm:pt>
  </dgm:ptLst>
  <dgm:cxnLst>
    <dgm:cxn modelId="{21567003-A783-490D-8C41-5F69F7AA01EA}" type="presOf" srcId="{9E27BC3C-B881-494A-B236-F05AD055FFEF}" destId="{C41450CE-40AB-4AD9-ACFA-B2AB1B6796CB}" srcOrd="0" destOrd="0" presId="urn:microsoft.com/office/officeart/2005/8/layout/pyramid2"/>
    <dgm:cxn modelId="{2D0E8013-4CAD-4FA9-B337-25AAF4E3CD0B}" srcId="{BDDF3889-21FD-412A-B925-01D0182428EA}" destId="{C1129569-2ACB-4FA5-9AD5-8F2D07A19CDD}" srcOrd="3" destOrd="0" parTransId="{32A96A94-098B-4BA5-81F2-F8BC06367DC9}" sibTransId="{2F5AE077-CE3D-45D2-8520-FFBB1D53B803}"/>
    <dgm:cxn modelId="{5744BF19-010A-4AF8-89B1-E1D4F55FF61A}" srcId="{BDDF3889-21FD-412A-B925-01D0182428EA}" destId="{9E27BC3C-B881-494A-B236-F05AD055FFEF}" srcOrd="2" destOrd="0" parTransId="{39F67A64-3865-4EDA-BF8B-89D80F54FC5E}" sibTransId="{D09448CC-D3DB-4396-A8BC-EFC1316384EF}"/>
    <dgm:cxn modelId="{4D468A1D-4748-4EF8-AC7D-515F4C265BF7}" type="presOf" srcId="{12CE9B70-D1C7-4011-8512-FA3D71DE500A}" destId="{8956C8A0-4582-4AAE-AE3B-AFFD113E2302}" srcOrd="0" destOrd="0" presId="urn:microsoft.com/office/officeart/2005/8/layout/pyramid2"/>
    <dgm:cxn modelId="{E7A14721-556D-4C5A-AAD8-E67A0527E5F8}" srcId="{BDDF3889-21FD-412A-B925-01D0182428EA}" destId="{9BC2F901-E342-4005-A4DA-055C91EE7731}" srcOrd="4" destOrd="0" parTransId="{83F201D7-EEB9-49DD-BFB7-B0D1C51DEC8F}" sibTransId="{BDF76B81-30A7-42E6-9EEF-6630D07D7BE5}"/>
    <dgm:cxn modelId="{747E1163-C214-48ED-B483-8E1FC054896F}" type="presOf" srcId="{C1129569-2ACB-4FA5-9AD5-8F2D07A19CDD}" destId="{943ECFC7-8F95-42FE-B6DD-3D3D78E56E66}" srcOrd="0" destOrd="0" presId="urn:microsoft.com/office/officeart/2005/8/layout/pyramid2"/>
    <dgm:cxn modelId="{0636AB6A-2590-4D4E-B270-9A5076C0D2CC}" type="presOf" srcId="{BDDF3889-21FD-412A-B925-01D0182428EA}" destId="{2BB5758A-939A-4981-8A10-EA8BBBBDF5CA}" srcOrd="0" destOrd="0" presId="urn:microsoft.com/office/officeart/2005/8/layout/pyramid2"/>
    <dgm:cxn modelId="{3261FC4A-BF09-4EF0-AC8E-34695E0F4F77}" srcId="{BDDF3889-21FD-412A-B925-01D0182428EA}" destId="{12CE9B70-D1C7-4011-8512-FA3D71DE500A}" srcOrd="1" destOrd="0" parTransId="{E0B39E36-B58A-4C8E-B8D6-E81A1D11783A}" sibTransId="{4FF6A1DC-C495-4075-B580-A6EF14FE05E7}"/>
    <dgm:cxn modelId="{69C4E54E-0870-48C4-A75C-2BF137742188}" srcId="{BDDF3889-21FD-412A-B925-01D0182428EA}" destId="{BB3193F4-2705-4AD2-8AC8-1CBF30935451}" srcOrd="0" destOrd="0" parTransId="{52B1F030-B90D-45C4-883E-F5E6F28E9479}" sibTransId="{DD4CAFA5-E651-427F-9390-59B793229076}"/>
    <dgm:cxn modelId="{B272C3CC-56C4-4FFD-95BE-1876CD4BBFF4}" type="presOf" srcId="{BB3193F4-2705-4AD2-8AC8-1CBF30935451}" destId="{FD492F75-B63C-46EE-B03F-7DFC80681512}" srcOrd="0" destOrd="0" presId="urn:microsoft.com/office/officeart/2005/8/layout/pyramid2"/>
    <dgm:cxn modelId="{253B47E7-111E-4F3D-9B73-04E20E97BFFB}" type="presOf" srcId="{9BC2F901-E342-4005-A4DA-055C91EE7731}" destId="{A6735FA9-7D24-483F-BF13-A10B60DF3981}" srcOrd="0" destOrd="0" presId="urn:microsoft.com/office/officeart/2005/8/layout/pyramid2"/>
    <dgm:cxn modelId="{DDC5B777-863D-404A-83C7-BC76A5462AEA}" type="presParOf" srcId="{2BB5758A-939A-4981-8A10-EA8BBBBDF5CA}" destId="{C8C24088-1475-4894-A257-04CF0E3E5E2F}" srcOrd="0" destOrd="0" presId="urn:microsoft.com/office/officeart/2005/8/layout/pyramid2"/>
    <dgm:cxn modelId="{DDBF066B-AFD6-4CD3-827F-3814091A18DD}" type="presParOf" srcId="{2BB5758A-939A-4981-8A10-EA8BBBBDF5CA}" destId="{7CF22C35-1CF0-487D-AC88-D1B94615EB00}" srcOrd="1" destOrd="0" presId="urn:microsoft.com/office/officeart/2005/8/layout/pyramid2"/>
    <dgm:cxn modelId="{CE180491-359D-4825-80C9-61B76A3200B2}" type="presParOf" srcId="{7CF22C35-1CF0-487D-AC88-D1B94615EB00}" destId="{FD492F75-B63C-46EE-B03F-7DFC80681512}" srcOrd="0" destOrd="0" presId="urn:microsoft.com/office/officeart/2005/8/layout/pyramid2"/>
    <dgm:cxn modelId="{7A03735E-C81B-4CB0-A71F-57F52D8BC5B0}" type="presParOf" srcId="{7CF22C35-1CF0-487D-AC88-D1B94615EB00}" destId="{D371E28F-20C2-4C20-9C22-D625BFF56EC8}" srcOrd="1" destOrd="0" presId="urn:microsoft.com/office/officeart/2005/8/layout/pyramid2"/>
    <dgm:cxn modelId="{C937BB02-3035-4801-8E4E-08FF91CE40CD}" type="presParOf" srcId="{7CF22C35-1CF0-487D-AC88-D1B94615EB00}" destId="{8956C8A0-4582-4AAE-AE3B-AFFD113E2302}" srcOrd="2" destOrd="0" presId="urn:microsoft.com/office/officeart/2005/8/layout/pyramid2"/>
    <dgm:cxn modelId="{95D7FCC4-D541-42C6-94D9-0E7DB0ABE722}" type="presParOf" srcId="{7CF22C35-1CF0-487D-AC88-D1B94615EB00}" destId="{A5C6C721-1A5F-4847-BF04-388373EA08D2}" srcOrd="3" destOrd="0" presId="urn:microsoft.com/office/officeart/2005/8/layout/pyramid2"/>
    <dgm:cxn modelId="{4DD99718-94EB-4208-BA18-A517CC84D63C}" type="presParOf" srcId="{7CF22C35-1CF0-487D-AC88-D1B94615EB00}" destId="{C41450CE-40AB-4AD9-ACFA-B2AB1B6796CB}" srcOrd="4" destOrd="0" presId="urn:microsoft.com/office/officeart/2005/8/layout/pyramid2"/>
    <dgm:cxn modelId="{20660814-7752-4B7C-822C-9685FFD4F585}" type="presParOf" srcId="{7CF22C35-1CF0-487D-AC88-D1B94615EB00}" destId="{B4EDDD0E-4D35-4D99-BF76-C70D8E1647F5}" srcOrd="5" destOrd="0" presId="urn:microsoft.com/office/officeart/2005/8/layout/pyramid2"/>
    <dgm:cxn modelId="{A8E31BE1-9032-4F14-93BA-3428A6233334}" type="presParOf" srcId="{7CF22C35-1CF0-487D-AC88-D1B94615EB00}" destId="{943ECFC7-8F95-42FE-B6DD-3D3D78E56E66}" srcOrd="6" destOrd="0" presId="urn:microsoft.com/office/officeart/2005/8/layout/pyramid2"/>
    <dgm:cxn modelId="{F22DA03F-1161-4110-9559-1745D3D30B01}" type="presParOf" srcId="{7CF22C35-1CF0-487D-AC88-D1B94615EB00}" destId="{7C5ACC02-7D1C-4D2F-8C6E-C652816BAC42}" srcOrd="7" destOrd="0" presId="urn:microsoft.com/office/officeart/2005/8/layout/pyramid2"/>
    <dgm:cxn modelId="{DB544625-BC48-4771-8B87-CD30035D18A9}" type="presParOf" srcId="{7CF22C35-1CF0-487D-AC88-D1B94615EB00}" destId="{A6735FA9-7D24-483F-BF13-A10B60DF3981}" srcOrd="8" destOrd="0" presId="urn:microsoft.com/office/officeart/2005/8/layout/pyramid2"/>
    <dgm:cxn modelId="{5AFAB165-0B6B-4F94-B793-4B9533E137FA}" type="presParOf" srcId="{7CF22C35-1CF0-487D-AC88-D1B94615EB00}" destId="{F42FBD56-8F27-4716-B95E-77E8D23023F4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85AC22A-22B8-427C-82D1-9AFA4254DFAB}" type="doc">
      <dgm:prSet loTypeId="urn:microsoft.com/office/officeart/2005/8/layout/venn2" loCatId="relationship" qsTypeId="urn:microsoft.com/office/officeart/2005/8/quickstyle/simple5" qsCatId="simple" csTypeId="urn:microsoft.com/office/officeart/2005/8/colors/accent5_4" csCatId="accent5" phldr="1"/>
      <dgm:spPr/>
      <dgm:t>
        <a:bodyPr/>
        <a:lstStyle/>
        <a:p>
          <a:endParaRPr lang="pt-BR"/>
        </a:p>
      </dgm:t>
    </dgm:pt>
    <dgm:pt modelId="{5DBB5D93-FA89-4ABE-81FB-E90D74685ACC}">
      <dgm:prSet phldrT="[Texto]" custT="1"/>
      <dgm:spPr/>
      <dgm:t>
        <a:bodyPr/>
        <a:lstStyle/>
        <a:p>
          <a:r>
            <a:rPr lang="pt-BR" sz="1200" dirty="0">
              <a:latin typeface="Bahnschrift" panose="020B0502040204020203" pitchFamily="34" charset="0"/>
            </a:rPr>
            <a:t>Fiscalização</a:t>
          </a:r>
          <a:br>
            <a:rPr lang="pt-BR" sz="1200" dirty="0">
              <a:latin typeface="Bahnschrift" panose="020B0502040204020203" pitchFamily="34" charset="0"/>
            </a:rPr>
          </a:br>
          <a:r>
            <a:rPr lang="pt-BR" sz="1200" dirty="0">
              <a:latin typeface="Bahnschrift" panose="020B0502040204020203" pitchFamily="34" charset="0"/>
            </a:rPr>
            <a:t>636.557,90</a:t>
          </a:r>
        </a:p>
      </dgm:t>
    </dgm:pt>
    <dgm:pt modelId="{FEB6123C-BE80-4540-BAA1-E7A10DCF991F}" type="parTrans" cxnId="{E3EE1C67-0075-4297-AFAD-FA49DB804ECD}">
      <dgm:prSet/>
      <dgm:spPr/>
      <dgm:t>
        <a:bodyPr/>
        <a:lstStyle/>
        <a:p>
          <a:endParaRPr lang="pt-BR"/>
        </a:p>
      </dgm:t>
    </dgm:pt>
    <dgm:pt modelId="{0ABCE20E-40CA-4BEF-8D82-84E33BCDC3C7}" type="sibTrans" cxnId="{E3EE1C67-0075-4297-AFAD-FA49DB804ECD}">
      <dgm:prSet/>
      <dgm:spPr/>
      <dgm:t>
        <a:bodyPr/>
        <a:lstStyle/>
        <a:p>
          <a:endParaRPr lang="pt-BR"/>
        </a:p>
      </dgm:t>
    </dgm:pt>
    <dgm:pt modelId="{A2AD551E-1D71-415C-BFD3-5A0491E9C63D}">
      <dgm:prSet phldrT="[Texto]" custT="1"/>
      <dgm:spPr/>
      <dgm:t>
        <a:bodyPr/>
        <a:lstStyle/>
        <a:p>
          <a:r>
            <a:rPr lang="pt-BR" sz="1200" dirty="0"/>
            <a:t>Objetivos Locais</a:t>
          </a:r>
          <a:br>
            <a:rPr lang="pt-BR" sz="1200" dirty="0"/>
          </a:br>
          <a:r>
            <a:rPr lang="pt-BR" sz="1200" dirty="0"/>
            <a:t>123.875,70</a:t>
          </a:r>
        </a:p>
      </dgm:t>
    </dgm:pt>
    <dgm:pt modelId="{B79256F9-9C27-47A6-9633-3A2E90D1F96B}" type="parTrans" cxnId="{B26D91A6-EDAF-4711-AD90-596B3EE0471B}">
      <dgm:prSet/>
      <dgm:spPr/>
      <dgm:t>
        <a:bodyPr/>
        <a:lstStyle/>
        <a:p>
          <a:endParaRPr lang="pt-BR"/>
        </a:p>
      </dgm:t>
    </dgm:pt>
    <dgm:pt modelId="{C2EF4098-FE8B-42CE-B255-8B99223CFDC5}" type="sibTrans" cxnId="{B26D91A6-EDAF-4711-AD90-596B3EE0471B}">
      <dgm:prSet/>
      <dgm:spPr/>
      <dgm:t>
        <a:bodyPr/>
        <a:lstStyle/>
        <a:p>
          <a:endParaRPr lang="pt-BR"/>
        </a:p>
      </dgm:t>
    </dgm:pt>
    <dgm:pt modelId="{F182BAA9-814A-4EAB-BFFB-A7983338AAF0}">
      <dgm:prSet phldrT="[Texto]" custT="1"/>
      <dgm:spPr/>
      <dgm:t>
        <a:bodyPr/>
        <a:lstStyle/>
        <a:p>
          <a:r>
            <a:rPr lang="pt-BR" sz="1200" dirty="0"/>
            <a:t>Atendimento</a:t>
          </a:r>
          <a:br>
            <a:rPr lang="pt-BR" sz="1200" dirty="0"/>
          </a:br>
          <a:r>
            <a:rPr lang="pt-BR" sz="1200" dirty="0"/>
            <a:t>320.263,27</a:t>
          </a:r>
        </a:p>
      </dgm:t>
    </dgm:pt>
    <dgm:pt modelId="{44F1AC46-3573-48FD-8F9B-62AE2170CD44}" type="parTrans" cxnId="{5D3B4450-D099-49AE-A2A0-5365A86C3047}">
      <dgm:prSet/>
      <dgm:spPr/>
      <dgm:t>
        <a:bodyPr/>
        <a:lstStyle/>
        <a:p>
          <a:endParaRPr lang="pt-BR"/>
        </a:p>
      </dgm:t>
    </dgm:pt>
    <dgm:pt modelId="{7BCB1ABF-EBDF-4DE8-8276-2A471BA893A7}" type="sibTrans" cxnId="{5D3B4450-D099-49AE-A2A0-5365A86C3047}">
      <dgm:prSet/>
      <dgm:spPr/>
      <dgm:t>
        <a:bodyPr/>
        <a:lstStyle/>
        <a:p>
          <a:endParaRPr lang="pt-BR"/>
        </a:p>
      </dgm:t>
    </dgm:pt>
    <dgm:pt modelId="{23808BF7-41CB-41E0-93AF-2B967D23BE1D}">
      <dgm:prSet phldrT="[Texto]" custT="1"/>
      <dgm:spPr/>
      <dgm:t>
        <a:bodyPr/>
        <a:lstStyle/>
        <a:p>
          <a:r>
            <a:rPr lang="pt-BR" sz="1200" dirty="0"/>
            <a:t>Comunicação</a:t>
          </a:r>
          <a:br>
            <a:rPr lang="pt-BR" sz="1200" dirty="0"/>
          </a:br>
          <a:r>
            <a:rPr lang="pt-BR" sz="1200" dirty="0"/>
            <a:t>13.119,90</a:t>
          </a:r>
        </a:p>
      </dgm:t>
    </dgm:pt>
    <dgm:pt modelId="{C12A9438-598F-472F-BAD3-AA6C57BA91C9}" type="parTrans" cxnId="{679099D9-18B6-4E84-B0BC-C24FF177599A}">
      <dgm:prSet/>
      <dgm:spPr/>
      <dgm:t>
        <a:bodyPr/>
        <a:lstStyle/>
        <a:p>
          <a:endParaRPr lang="pt-BR"/>
        </a:p>
      </dgm:t>
    </dgm:pt>
    <dgm:pt modelId="{53BA3C7D-00AB-4F6C-B88E-1C168B175097}" type="sibTrans" cxnId="{679099D9-18B6-4E84-B0BC-C24FF177599A}">
      <dgm:prSet/>
      <dgm:spPr/>
      <dgm:t>
        <a:bodyPr/>
        <a:lstStyle/>
        <a:p>
          <a:endParaRPr lang="pt-BR"/>
        </a:p>
      </dgm:t>
    </dgm:pt>
    <dgm:pt modelId="{AEC98829-2EDA-4F71-A913-9683702DADD5}">
      <dgm:prSet phldrT="[Texto]" custT="1"/>
      <dgm:spPr/>
      <dgm:t>
        <a:bodyPr/>
        <a:lstStyle/>
        <a:p>
          <a:r>
            <a:rPr lang="pt-BR" sz="900" dirty="0"/>
            <a:t>Patrocínio</a:t>
          </a:r>
          <a:br>
            <a:rPr lang="pt-BR" sz="900" dirty="0"/>
          </a:br>
          <a:r>
            <a:rPr lang="pt-BR" sz="900" dirty="0"/>
            <a:t>11.000,00</a:t>
          </a:r>
        </a:p>
      </dgm:t>
    </dgm:pt>
    <dgm:pt modelId="{36F9E457-2098-43F7-A3E7-783DD106F56E}" type="parTrans" cxnId="{42E599D1-896E-4E6A-B485-747C1BC89253}">
      <dgm:prSet/>
      <dgm:spPr/>
      <dgm:t>
        <a:bodyPr/>
        <a:lstStyle/>
        <a:p>
          <a:endParaRPr lang="pt-BR"/>
        </a:p>
      </dgm:t>
    </dgm:pt>
    <dgm:pt modelId="{9E626E92-3579-458F-836C-08B75378763A}" type="sibTrans" cxnId="{42E599D1-896E-4E6A-B485-747C1BC89253}">
      <dgm:prSet/>
      <dgm:spPr/>
      <dgm:t>
        <a:bodyPr/>
        <a:lstStyle/>
        <a:p>
          <a:endParaRPr lang="pt-BR"/>
        </a:p>
      </dgm:t>
    </dgm:pt>
    <dgm:pt modelId="{B8C0DBC4-E604-4DC7-B399-5569D20AF7CE}">
      <dgm:prSet phldrT="[Texto]" custT="1"/>
      <dgm:spPr/>
      <dgm:t>
        <a:bodyPr/>
        <a:lstStyle/>
        <a:p>
          <a:r>
            <a:rPr lang="pt-BR" sz="1100" dirty="0"/>
            <a:t>ATHIS</a:t>
          </a:r>
          <a:br>
            <a:rPr lang="pt-BR" sz="1100" dirty="0"/>
          </a:br>
          <a:r>
            <a:rPr lang="pt-BR" sz="1100" dirty="0"/>
            <a:t>24.500</a:t>
          </a:r>
        </a:p>
      </dgm:t>
    </dgm:pt>
    <dgm:pt modelId="{5B3D6A04-493E-489B-AF09-C6A6C70AFC12}" type="sibTrans" cxnId="{38F31E8F-89B2-4949-AD5A-5C019CAEC036}">
      <dgm:prSet/>
      <dgm:spPr/>
      <dgm:t>
        <a:bodyPr/>
        <a:lstStyle/>
        <a:p>
          <a:endParaRPr lang="pt-BR"/>
        </a:p>
      </dgm:t>
    </dgm:pt>
    <dgm:pt modelId="{B4F23BC6-3EEF-483C-846A-D70214DB59E9}" type="parTrans" cxnId="{38F31E8F-89B2-4949-AD5A-5C019CAEC036}">
      <dgm:prSet/>
      <dgm:spPr/>
      <dgm:t>
        <a:bodyPr/>
        <a:lstStyle/>
        <a:p>
          <a:endParaRPr lang="pt-BR"/>
        </a:p>
      </dgm:t>
    </dgm:pt>
    <dgm:pt modelId="{F7104665-49CB-4E66-AD45-115CCB277D66}">
      <dgm:prSet phldrT="[Texto]" custT="1"/>
      <dgm:spPr/>
      <dgm:t>
        <a:bodyPr/>
        <a:lstStyle/>
        <a:p>
          <a:r>
            <a:rPr lang="pt-BR" sz="1200" dirty="0"/>
            <a:t>Capacitação</a:t>
          </a:r>
          <a:br>
            <a:rPr lang="pt-BR" sz="1200" dirty="0"/>
          </a:br>
          <a:r>
            <a:rPr lang="pt-BR" sz="1200" dirty="0"/>
            <a:t>15.750,04</a:t>
          </a:r>
        </a:p>
      </dgm:t>
    </dgm:pt>
    <dgm:pt modelId="{F3F8BEBC-1342-4373-8D6A-31F3D2334272}" type="parTrans" cxnId="{E012A9AC-0FEA-406B-9705-BDD51513AF15}">
      <dgm:prSet/>
      <dgm:spPr/>
      <dgm:t>
        <a:bodyPr/>
        <a:lstStyle/>
        <a:p>
          <a:endParaRPr lang="pt-BR"/>
        </a:p>
      </dgm:t>
    </dgm:pt>
    <dgm:pt modelId="{204756F9-0502-4782-BF59-10207C0907E5}" type="sibTrans" cxnId="{E012A9AC-0FEA-406B-9705-BDD51513AF15}">
      <dgm:prSet/>
      <dgm:spPr/>
      <dgm:t>
        <a:bodyPr/>
        <a:lstStyle/>
        <a:p>
          <a:endParaRPr lang="pt-BR"/>
        </a:p>
      </dgm:t>
    </dgm:pt>
    <dgm:pt modelId="{5DDD685F-31F2-43D8-98CD-21290CB98C61}" type="pres">
      <dgm:prSet presAssocID="{E85AC22A-22B8-427C-82D1-9AFA4254DFAB}" presName="Name0" presStyleCnt="0">
        <dgm:presLayoutVars>
          <dgm:chMax val="7"/>
          <dgm:resizeHandles val="exact"/>
        </dgm:presLayoutVars>
      </dgm:prSet>
      <dgm:spPr/>
    </dgm:pt>
    <dgm:pt modelId="{EBBF0F9B-1655-42B4-A90B-F88E3AEF5F9C}" type="pres">
      <dgm:prSet presAssocID="{E85AC22A-22B8-427C-82D1-9AFA4254DFAB}" presName="comp1" presStyleCnt="0"/>
      <dgm:spPr/>
    </dgm:pt>
    <dgm:pt modelId="{A4205C93-3A83-401B-B375-B5A3B2D18014}" type="pres">
      <dgm:prSet presAssocID="{E85AC22A-22B8-427C-82D1-9AFA4254DFAB}" presName="circle1" presStyleLbl="node1" presStyleIdx="0" presStyleCnt="7" custLinFactNeighborX="-3015" custLinFactNeighborY="1977"/>
      <dgm:spPr/>
    </dgm:pt>
    <dgm:pt modelId="{CDDC4368-4BDB-4707-969C-A85D28D5F103}" type="pres">
      <dgm:prSet presAssocID="{E85AC22A-22B8-427C-82D1-9AFA4254DFAB}" presName="c1text" presStyleLbl="node1" presStyleIdx="0" presStyleCnt="7">
        <dgm:presLayoutVars>
          <dgm:bulletEnabled val="1"/>
        </dgm:presLayoutVars>
      </dgm:prSet>
      <dgm:spPr/>
    </dgm:pt>
    <dgm:pt modelId="{0A125217-409A-4384-974A-22B85563242E}" type="pres">
      <dgm:prSet presAssocID="{E85AC22A-22B8-427C-82D1-9AFA4254DFAB}" presName="comp2" presStyleCnt="0"/>
      <dgm:spPr/>
    </dgm:pt>
    <dgm:pt modelId="{85C5003D-8AB3-4F1E-8FE2-F59B8FACB5CD}" type="pres">
      <dgm:prSet presAssocID="{E85AC22A-22B8-427C-82D1-9AFA4254DFAB}" presName="circle2" presStyleLbl="node1" presStyleIdx="1" presStyleCnt="7"/>
      <dgm:spPr/>
    </dgm:pt>
    <dgm:pt modelId="{E298F048-0F75-4FD5-87B6-CF7A78C95322}" type="pres">
      <dgm:prSet presAssocID="{E85AC22A-22B8-427C-82D1-9AFA4254DFAB}" presName="c2text" presStyleLbl="node1" presStyleIdx="1" presStyleCnt="7">
        <dgm:presLayoutVars>
          <dgm:bulletEnabled val="1"/>
        </dgm:presLayoutVars>
      </dgm:prSet>
      <dgm:spPr/>
    </dgm:pt>
    <dgm:pt modelId="{04142B55-EC55-4201-B500-DCBE9A59AE4C}" type="pres">
      <dgm:prSet presAssocID="{E85AC22A-22B8-427C-82D1-9AFA4254DFAB}" presName="comp3" presStyleCnt="0"/>
      <dgm:spPr/>
    </dgm:pt>
    <dgm:pt modelId="{ABDEF4C7-842A-46B7-B2E9-BF67DF0FF486}" type="pres">
      <dgm:prSet presAssocID="{E85AC22A-22B8-427C-82D1-9AFA4254DFAB}" presName="circle3" presStyleLbl="node1" presStyleIdx="2" presStyleCnt="7"/>
      <dgm:spPr/>
    </dgm:pt>
    <dgm:pt modelId="{9C3E2E33-2A25-4FEB-A74E-DB439CD74FE1}" type="pres">
      <dgm:prSet presAssocID="{E85AC22A-22B8-427C-82D1-9AFA4254DFAB}" presName="c3text" presStyleLbl="node1" presStyleIdx="2" presStyleCnt="7">
        <dgm:presLayoutVars>
          <dgm:bulletEnabled val="1"/>
        </dgm:presLayoutVars>
      </dgm:prSet>
      <dgm:spPr/>
    </dgm:pt>
    <dgm:pt modelId="{E8DA5DA5-8E01-4889-966F-EBCEA610B1C5}" type="pres">
      <dgm:prSet presAssocID="{E85AC22A-22B8-427C-82D1-9AFA4254DFAB}" presName="comp4" presStyleCnt="0"/>
      <dgm:spPr/>
    </dgm:pt>
    <dgm:pt modelId="{D87FBBED-7413-4503-ACA9-9FAAB93E875F}" type="pres">
      <dgm:prSet presAssocID="{E85AC22A-22B8-427C-82D1-9AFA4254DFAB}" presName="circle4" presStyleLbl="node1" presStyleIdx="3" presStyleCnt="7"/>
      <dgm:spPr/>
    </dgm:pt>
    <dgm:pt modelId="{C6AFFC96-E19D-4560-A6D8-BEA4D84D17B2}" type="pres">
      <dgm:prSet presAssocID="{E85AC22A-22B8-427C-82D1-9AFA4254DFAB}" presName="c4text" presStyleLbl="node1" presStyleIdx="3" presStyleCnt="7">
        <dgm:presLayoutVars>
          <dgm:bulletEnabled val="1"/>
        </dgm:presLayoutVars>
      </dgm:prSet>
      <dgm:spPr/>
    </dgm:pt>
    <dgm:pt modelId="{31B1FE5C-719D-4DC6-8021-CD338B6D5DD3}" type="pres">
      <dgm:prSet presAssocID="{E85AC22A-22B8-427C-82D1-9AFA4254DFAB}" presName="comp5" presStyleCnt="0"/>
      <dgm:spPr/>
    </dgm:pt>
    <dgm:pt modelId="{5AFA68F3-86D4-4761-86F0-593E9B4C933C}" type="pres">
      <dgm:prSet presAssocID="{E85AC22A-22B8-427C-82D1-9AFA4254DFAB}" presName="circle5" presStyleLbl="node1" presStyleIdx="4" presStyleCnt="7"/>
      <dgm:spPr/>
    </dgm:pt>
    <dgm:pt modelId="{CB325EC3-0790-460E-A7DF-09E8A4C8E680}" type="pres">
      <dgm:prSet presAssocID="{E85AC22A-22B8-427C-82D1-9AFA4254DFAB}" presName="c5text" presStyleLbl="node1" presStyleIdx="4" presStyleCnt="7">
        <dgm:presLayoutVars>
          <dgm:bulletEnabled val="1"/>
        </dgm:presLayoutVars>
      </dgm:prSet>
      <dgm:spPr/>
    </dgm:pt>
    <dgm:pt modelId="{7FE01DF2-DAA8-4B48-970F-06939C56E8CF}" type="pres">
      <dgm:prSet presAssocID="{E85AC22A-22B8-427C-82D1-9AFA4254DFAB}" presName="comp6" presStyleCnt="0"/>
      <dgm:spPr/>
    </dgm:pt>
    <dgm:pt modelId="{F798CF4C-CB2D-4266-8A77-EDD3A59341BA}" type="pres">
      <dgm:prSet presAssocID="{E85AC22A-22B8-427C-82D1-9AFA4254DFAB}" presName="circle6" presStyleLbl="node1" presStyleIdx="5" presStyleCnt="7"/>
      <dgm:spPr/>
    </dgm:pt>
    <dgm:pt modelId="{0811B115-10C9-4E70-99B3-AF8B6F52800F}" type="pres">
      <dgm:prSet presAssocID="{E85AC22A-22B8-427C-82D1-9AFA4254DFAB}" presName="c6text" presStyleLbl="node1" presStyleIdx="5" presStyleCnt="7">
        <dgm:presLayoutVars>
          <dgm:bulletEnabled val="1"/>
        </dgm:presLayoutVars>
      </dgm:prSet>
      <dgm:spPr/>
    </dgm:pt>
    <dgm:pt modelId="{2FA7003B-D2BE-4776-95B4-F221CEA6DF24}" type="pres">
      <dgm:prSet presAssocID="{E85AC22A-22B8-427C-82D1-9AFA4254DFAB}" presName="comp7" presStyleCnt="0"/>
      <dgm:spPr/>
    </dgm:pt>
    <dgm:pt modelId="{09565422-EBD5-4644-AD93-9963DDCF094E}" type="pres">
      <dgm:prSet presAssocID="{E85AC22A-22B8-427C-82D1-9AFA4254DFAB}" presName="circle7" presStyleLbl="node1" presStyleIdx="6" presStyleCnt="7" custScaleX="131130"/>
      <dgm:spPr/>
    </dgm:pt>
    <dgm:pt modelId="{51C50F60-D7DD-4166-B2E5-9C86799B2153}" type="pres">
      <dgm:prSet presAssocID="{E85AC22A-22B8-427C-82D1-9AFA4254DFAB}" presName="c7text" presStyleLbl="node1" presStyleIdx="6" presStyleCnt="7">
        <dgm:presLayoutVars>
          <dgm:bulletEnabled val="1"/>
        </dgm:presLayoutVars>
      </dgm:prSet>
      <dgm:spPr/>
    </dgm:pt>
  </dgm:ptLst>
  <dgm:cxnLst>
    <dgm:cxn modelId="{5591AB06-F2E5-487A-BF09-185861C70FAD}" type="presOf" srcId="{A2AD551E-1D71-415C-BFD3-5A0491E9C63D}" destId="{85C5003D-8AB3-4F1E-8FE2-F59B8FACB5CD}" srcOrd="0" destOrd="0" presId="urn:microsoft.com/office/officeart/2005/8/layout/venn2"/>
    <dgm:cxn modelId="{F0BBDF10-36CE-4A3C-8C40-BB9B902D5AE4}" type="presOf" srcId="{5DBB5D93-FA89-4ABE-81FB-E90D74685ACC}" destId="{CDDC4368-4BDB-4707-969C-A85D28D5F103}" srcOrd="1" destOrd="0" presId="urn:microsoft.com/office/officeart/2005/8/layout/venn2"/>
    <dgm:cxn modelId="{F782F214-78F1-47A5-A52C-07CD7A775420}" type="presOf" srcId="{23808BF7-41CB-41E0-93AF-2B967D23BE1D}" destId="{5AFA68F3-86D4-4761-86F0-593E9B4C933C}" srcOrd="0" destOrd="0" presId="urn:microsoft.com/office/officeart/2005/8/layout/venn2"/>
    <dgm:cxn modelId="{8DDCA25D-FBEE-483E-A7B7-86CE312EFC67}" type="presOf" srcId="{5DBB5D93-FA89-4ABE-81FB-E90D74685ACC}" destId="{A4205C93-3A83-401B-B375-B5A3B2D18014}" srcOrd="0" destOrd="0" presId="urn:microsoft.com/office/officeart/2005/8/layout/venn2"/>
    <dgm:cxn modelId="{DB650160-19EA-49A7-95F2-D9E70C525C32}" type="presOf" srcId="{F182BAA9-814A-4EAB-BFFB-A7983338AAF0}" destId="{9C3E2E33-2A25-4FEB-A74E-DB439CD74FE1}" srcOrd="1" destOrd="0" presId="urn:microsoft.com/office/officeart/2005/8/layout/venn2"/>
    <dgm:cxn modelId="{BFAF7F44-EFA9-4D90-A9FA-C82E74CDF490}" type="presOf" srcId="{AEC98829-2EDA-4F71-A913-9683702DADD5}" destId="{51C50F60-D7DD-4166-B2E5-9C86799B2153}" srcOrd="1" destOrd="0" presId="urn:microsoft.com/office/officeart/2005/8/layout/venn2"/>
    <dgm:cxn modelId="{71E00A66-006C-4B71-BC56-5A0A4193BE29}" type="presOf" srcId="{E85AC22A-22B8-427C-82D1-9AFA4254DFAB}" destId="{5DDD685F-31F2-43D8-98CD-21290CB98C61}" srcOrd="0" destOrd="0" presId="urn:microsoft.com/office/officeart/2005/8/layout/venn2"/>
    <dgm:cxn modelId="{E3EE1C67-0075-4297-AFAD-FA49DB804ECD}" srcId="{E85AC22A-22B8-427C-82D1-9AFA4254DFAB}" destId="{5DBB5D93-FA89-4ABE-81FB-E90D74685ACC}" srcOrd="0" destOrd="0" parTransId="{FEB6123C-BE80-4540-BAA1-E7A10DCF991F}" sibTransId="{0ABCE20E-40CA-4BEF-8D82-84E33BCDC3C7}"/>
    <dgm:cxn modelId="{D8807A49-C34D-4141-B62A-E0F5B2F77BA6}" type="presOf" srcId="{AEC98829-2EDA-4F71-A913-9683702DADD5}" destId="{09565422-EBD5-4644-AD93-9963DDCF094E}" srcOrd="0" destOrd="0" presId="urn:microsoft.com/office/officeart/2005/8/layout/venn2"/>
    <dgm:cxn modelId="{0A0BA26F-6084-474E-9127-C253BBDFB384}" type="presOf" srcId="{F182BAA9-814A-4EAB-BFFB-A7983338AAF0}" destId="{ABDEF4C7-842A-46B7-B2E9-BF67DF0FF486}" srcOrd="0" destOrd="0" presId="urn:microsoft.com/office/officeart/2005/8/layout/venn2"/>
    <dgm:cxn modelId="{5D3B4450-D099-49AE-A2A0-5365A86C3047}" srcId="{E85AC22A-22B8-427C-82D1-9AFA4254DFAB}" destId="{F182BAA9-814A-4EAB-BFFB-A7983338AAF0}" srcOrd="2" destOrd="0" parTransId="{44F1AC46-3573-48FD-8F9B-62AE2170CD44}" sibTransId="{7BCB1ABF-EBDF-4DE8-8276-2A471BA893A7}"/>
    <dgm:cxn modelId="{08B72187-5D0B-4FFD-88AB-73E572D9F0DF}" type="presOf" srcId="{B8C0DBC4-E604-4DC7-B399-5569D20AF7CE}" destId="{F798CF4C-CB2D-4266-8A77-EDD3A59341BA}" srcOrd="0" destOrd="0" presId="urn:microsoft.com/office/officeart/2005/8/layout/venn2"/>
    <dgm:cxn modelId="{38F31E8F-89B2-4949-AD5A-5C019CAEC036}" srcId="{E85AC22A-22B8-427C-82D1-9AFA4254DFAB}" destId="{B8C0DBC4-E604-4DC7-B399-5569D20AF7CE}" srcOrd="5" destOrd="0" parTransId="{B4F23BC6-3EEF-483C-846A-D70214DB59E9}" sibTransId="{5B3D6A04-493E-489B-AF09-C6A6C70AFC12}"/>
    <dgm:cxn modelId="{B26D91A6-EDAF-4711-AD90-596B3EE0471B}" srcId="{E85AC22A-22B8-427C-82D1-9AFA4254DFAB}" destId="{A2AD551E-1D71-415C-BFD3-5A0491E9C63D}" srcOrd="1" destOrd="0" parTransId="{B79256F9-9C27-47A6-9633-3A2E90D1F96B}" sibTransId="{C2EF4098-FE8B-42CE-B255-8B99223CFDC5}"/>
    <dgm:cxn modelId="{5E6086A9-A9A9-434D-97CC-F52F75428EF6}" type="presOf" srcId="{23808BF7-41CB-41E0-93AF-2B967D23BE1D}" destId="{CB325EC3-0790-460E-A7DF-09E8A4C8E680}" srcOrd="1" destOrd="0" presId="urn:microsoft.com/office/officeart/2005/8/layout/venn2"/>
    <dgm:cxn modelId="{E012A9AC-0FEA-406B-9705-BDD51513AF15}" srcId="{E85AC22A-22B8-427C-82D1-9AFA4254DFAB}" destId="{F7104665-49CB-4E66-AD45-115CCB277D66}" srcOrd="3" destOrd="0" parTransId="{F3F8BEBC-1342-4373-8D6A-31F3D2334272}" sibTransId="{204756F9-0502-4782-BF59-10207C0907E5}"/>
    <dgm:cxn modelId="{C39ACBC1-0A61-4752-B2AF-798D591EFEC0}" type="presOf" srcId="{B8C0DBC4-E604-4DC7-B399-5569D20AF7CE}" destId="{0811B115-10C9-4E70-99B3-AF8B6F52800F}" srcOrd="1" destOrd="0" presId="urn:microsoft.com/office/officeart/2005/8/layout/venn2"/>
    <dgm:cxn modelId="{2C3D6AD1-DB29-4BA8-BDA2-80A9FD58F007}" type="presOf" srcId="{A2AD551E-1D71-415C-BFD3-5A0491E9C63D}" destId="{E298F048-0F75-4FD5-87B6-CF7A78C95322}" srcOrd="1" destOrd="0" presId="urn:microsoft.com/office/officeart/2005/8/layout/venn2"/>
    <dgm:cxn modelId="{42E599D1-896E-4E6A-B485-747C1BC89253}" srcId="{E85AC22A-22B8-427C-82D1-9AFA4254DFAB}" destId="{AEC98829-2EDA-4F71-A913-9683702DADD5}" srcOrd="6" destOrd="0" parTransId="{36F9E457-2098-43F7-A3E7-783DD106F56E}" sibTransId="{9E626E92-3579-458F-836C-08B75378763A}"/>
    <dgm:cxn modelId="{45FB7AD8-0330-4797-8D69-F647D8228C82}" type="presOf" srcId="{F7104665-49CB-4E66-AD45-115CCB277D66}" destId="{D87FBBED-7413-4503-ACA9-9FAAB93E875F}" srcOrd="0" destOrd="0" presId="urn:microsoft.com/office/officeart/2005/8/layout/venn2"/>
    <dgm:cxn modelId="{679099D9-18B6-4E84-B0BC-C24FF177599A}" srcId="{E85AC22A-22B8-427C-82D1-9AFA4254DFAB}" destId="{23808BF7-41CB-41E0-93AF-2B967D23BE1D}" srcOrd="4" destOrd="0" parTransId="{C12A9438-598F-472F-BAD3-AA6C57BA91C9}" sibTransId="{53BA3C7D-00AB-4F6C-B88E-1C168B175097}"/>
    <dgm:cxn modelId="{417A5FFA-0958-4B88-B84F-8EE5EE4D831E}" type="presOf" srcId="{F7104665-49CB-4E66-AD45-115CCB277D66}" destId="{C6AFFC96-E19D-4560-A6D8-BEA4D84D17B2}" srcOrd="1" destOrd="0" presId="urn:microsoft.com/office/officeart/2005/8/layout/venn2"/>
    <dgm:cxn modelId="{CCEBB71A-BECF-444F-9FD9-DAFB71B361D3}" type="presParOf" srcId="{5DDD685F-31F2-43D8-98CD-21290CB98C61}" destId="{EBBF0F9B-1655-42B4-A90B-F88E3AEF5F9C}" srcOrd="0" destOrd="0" presId="urn:microsoft.com/office/officeart/2005/8/layout/venn2"/>
    <dgm:cxn modelId="{EF503CC1-9631-46B3-B9B4-F18C61FDCF86}" type="presParOf" srcId="{EBBF0F9B-1655-42B4-A90B-F88E3AEF5F9C}" destId="{A4205C93-3A83-401B-B375-B5A3B2D18014}" srcOrd="0" destOrd="0" presId="urn:microsoft.com/office/officeart/2005/8/layout/venn2"/>
    <dgm:cxn modelId="{A4AC6DC6-2182-427B-AD6E-A786BF9237BF}" type="presParOf" srcId="{EBBF0F9B-1655-42B4-A90B-F88E3AEF5F9C}" destId="{CDDC4368-4BDB-4707-969C-A85D28D5F103}" srcOrd="1" destOrd="0" presId="urn:microsoft.com/office/officeart/2005/8/layout/venn2"/>
    <dgm:cxn modelId="{8CF6F9B1-F9A4-4E2C-9826-775C3E138E67}" type="presParOf" srcId="{5DDD685F-31F2-43D8-98CD-21290CB98C61}" destId="{0A125217-409A-4384-974A-22B85563242E}" srcOrd="1" destOrd="0" presId="urn:microsoft.com/office/officeart/2005/8/layout/venn2"/>
    <dgm:cxn modelId="{8F792F8A-A88A-4FC1-B399-3BDEBBA84D99}" type="presParOf" srcId="{0A125217-409A-4384-974A-22B85563242E}" destId="{85C5003D-8AB3-4F1E-8FE2-F59B8FACB5CD}" srcOrd="0" destOrd="0" presId="urn:microsoft.com/office/officeart/2005/8/layout/venn2"/>
    <dgm:cxn modelId="{7EE8B95B-EE7E-4950-8BEC-D7EC03989173}" type="presParOf" srcId="{0A125217-409A-4384-974A-22B85563242E}" destId="{E298F048-0F75-4FD5-87B6-CF7A78C95322}" srcOrd="1" destOrd="0" presId="urn:microsoft.com/office/officeart/2005/8/layout/venn2"/>
    <dgm:cxn modelId="{C6D4FF0F-87F0-4F44-B4FC-3CE6B9DE9CBA}" type="presParOf" srcId="{5DDD685F-31F2-43D8-98CD-21290CB98C61}" destId="{04142B55-EC55-4201-B500-DCBE9A59AE4C}" srcOrd="2" destOrd="0" presId="urn:microsoft.com/office/officeart/2005/8/layout/venn2"/>
    <dgm:cxn modelId="{C0EF5B9B-A487-4CE2-BA2F-6B845E95172E}" type="presParOf" srcId="{04142B55-EC55-4201-B500-DCBE9A59AE4C}" destId="{ABDEF4C7-842A-46B7-B2E9-BF67DF0FF486}" srcOrd="0" destOrd="0" presId="urn:microsoft.com/office/officeart/2005/8/layout/venn2"/>
    <dgm:cxn modelId="{E629C782-3AA4-41BE-947D-DC24A53CD13D}" type="presParOf" srcId="{04142B55-EC55-4201-B500-DCBE9A59AE4C}" destId="{9C3E2E33-2A25-4FEB-A74E-DB439CD74FE1}" srcOrd="1" destOrd="0" presId="urn:microsoft.com/office/officeart/2005/8/layout/venn2"/>
    <dgm:cxn modelId="{88507014-8E21-43DE-B4C5-8F71966C431E}" type="presParOf" srcId="{5DDD685F-31F2-43D8-98CD-21290CB98C61}" destId="{E8DA5DA5-8E01-4889-966F-EBCEA610B1C5}" srcOrd="3" destOrd="0" presId="urn:microsoft.com/office/officeart/2005/8/layout/venn2"/>
    <dgm:cxn modelId="{CD246DAD-568E-4D33-9762-8D25E6FF542A}" type="presParOf" srcId="{E8DA5DA5-8E01-4889-966F-EBCEA610B1C5}" destId="{D87FBBED-7413-4503-ACA9-9FAAB93E875F}" srcOrd="0" destOrd="0" presId="urn:microsoft.com/office/officeart/2005/8/layout/venn2"/>
    <dgm:cxn modelId="{1594D39F-13FB-46C5-A405-39254EA39831}" type="presParOf" srcId="{E8DA5DA5-8E01-4889-966F-EBCEA610B1C5}" destId="{C6AFFC96-E19D-4560-A6D8-BEA4D84D17B2}" srcOrd="1" destOrd="0" presId="urn:microsoft.com/office/officeart/2005/8/layout/venn2"/>
    <dgm:cxn modelId="{587E473D-75B6-40B9-9DE2-96D21D5B1FAF}" type="presParOf" srcId="{5DDD685F-31F2-43D8-98CD-21290CB98C61}" destId="{31B1FE5C-719D-4DC6-8021-CD338B6D5DD3}" srcOrd="4" destOrd="0" presId="urn:microsoft.com/office/officeart/2005/8/layout/venn2"/>
    <dgm:cxn modelId="{6B363F32-AD90-410F-B4B2-3A021CE21753}" type="presParOf" srcId="{31B1FE5C-719D-4DC6-8021-CD338B6D5DD3}" destId="{5AFA68F3-86D4-4761-86F0-593E9B4C933C}" srcOrd="0" destOrd="0" presId="urn:microsoft.com/office/officeart/2005/8/layout/venn2"/>
    <dgm:cxn modelId="{F18950EF-28FD-4CEF-982E-371626DD2203}" type="presParOf" srcId="{31B1FE5C-719D-4DC6-8021-CD338B6D5DD3}" destId="{CB325EC3-0790-460E-A7DF-09E8A4C8E680}" srcOrd="1" destOrd="0" presId="urn:microsoft.com/office/officeart/2005/8/layout/venn2"/>
    <dgm:cxn modelId="{39EDFDBD-533D-4801-B8C3-0CFE20C4AF0B}" type="presParOf" srcId="{5DDD685F-31F2-43D8-98CD-21290CB98C61}" destId="{7FE01DF2-DAA8-4B48-970F-06939C56E8CF}" srcOrd="5" destOrd="0" presId="urn:microsoft.com/office/officeart/2005/8/layout/venn2"/>
    <dgm:cxn modelId="{78772BE0-D49B-442D-A4ED-FE7D7D008255}" type="presParOf" srcId="{7FE01DF2-DAA8-4B48-970F-06939C56E8CF}" destId="{F798CF4C-CB2D-4266-8A77-EDD3A59341BA}" srcOrd="0" destOrd="0" presId="urn:microsoft.com/office/officeart/2005/8/layout/venn2"/>
    <dgm:cxn modelId="{04A45A9E-F787-4A9B-AB2F-0390E8FADDA5}" type="presParOf" srcId="{7FE01DF2-DAA8-4B48-970F-06939C56E8CF}" destId="{0811B115-10C9-4E70-99B3-AF8B6F52800F}" srcOrd="1" destOrd="0" presId="urn:microsoft.com/office/officeart/2005/8/layout/venn2"/>
    <dgm:cxn modelId="{F790FC23-1E56-4C5C-B419-906C3AD63D04}" type="presParOf" srcId="{5DDD685F-31F2-43D8-98CD-21290CB98C61}" destId="{2FA7003B-D2BE-4776-95B4-F221CEA6DF24}" srcOrd="6" destOrd="0" presId="urn:microsoft.com/office/officeart/2005/8/layout/venn2"/>
    <dgm:cxn modelId="{E15C7D9A-6691-4281-A0EA-D45681C78C64}" type="presParOf" srcId="{2FA7003B-D2BE-4776-95B4-F221CEA6DF24}" destId="{09565422-EBD5-4644-AD93-9963DDCF094E}" srcOrd="0" destOrd="0" presId="urn:microsoft.com/office/officeart/2005/8/layout/venn2"/>
    <dgm:cxn modelId="{54E767A5-7571-4A72-8BED-6FE886874087}" type="presParOf" srcId="{2FA7003B-D2BE-4776-95B4-F221CEA6DF24}" destId="{51C50F60-D7DD-4166-B2E5-9C86799B2153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B18A4C-D9F3-4266-8B46-2E274047DD53}" type="doc">
      <dgm:prSet loTypeId="urn:microsoft.com/office/officeart/2005/8/layout/lProcess3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EA8613C-D66B-40C3-A656-6BE4E3C0F2CB}">
      <dgm:prSet phldrT="[Texto]" custT="1"/>
      <dgm:spPr/>
      <dgm:t>
        <a:bodyPr/>
        <a:lstStyle/>
        <a:p>
          <a:r>
            <a:rPr lang="pt-BR" sz="1000" dirty="0"/>
            <a:t>Alocação de Recursos</a:t>
          </a:r>
        </a:p>
      </dgm:t>
    </dgm:pt>
    <dgm:pt modelId="{F5D997A7-BD07-4D84-AF79-380EDEFD0A05}" type="parTrans" cxnId="{602F5EDE-A8D2-49E3-AFD4-89E406447E5B}">
      <dgm:prSet/>
      <dgm:spPr/>
      <dgm:t>
        <a:bodyPr/>
        <a:lstStyle/>
        <a:p>
          <a:endParaRPr lang="pt-BR"/>
        </a:p>
      </dgm:t>
    </dgm:pt>
    <dgm:pt modelId="{21DE0ED9-5509-484C-BD78-871594E49E89}" type="sibTrans" cxnId="{602F5EDE-A8D2-49E3-AFD4-89E406447E5B}">
      <dgm:prSet/>
      <dgm:spPr/>
      <dgm:t>
        <a:bodyPr/>
        <a:lstStyle/>
        <a:p>
          <a:endParaRPr lang="pt-BR"/>
        </a:p>
      </dgm:t>
    </dgm:pt>
    <dgm:pt modelId="{9A129BAE-9E14-4074-B7EE-18AE2B4D942A}">
      <dgm:prSet phldrT="[Texto]" custT="1"/>
      <dgm:spPr/>
      <dgm:t>
        <a:bodyPr/>
        <a:lstStyle/>
        <a:p>
          <a:r>
            <a:rPr lang="pt-BR" sz="1000" dirty="0"/>
            <a:t>Objetivos</a:t>
          </a:r>
        </a:p>
      </dgm:t>
    </dgm:pt>
    <dgm:pt modelId="{CB2E91B8-73B6-423B-84FE-D79A1F05647A}" type="parTrans" cxnId="{7D6CFED1-DB9A-49D0-B3D3-56FE35DE4806}">
      <dgm:prSet/>
      <dgm:spPr/>
      <dgm:t>
        <a:bodyPr/>
        <a:lstStyle/>
        <a:p>
          <a:endParaRPr lang="pt-BR"/>
        </a:p>
      </dgm:t>
    </dgm:pt>
    <dgm:pt modelId="{93E325F9-E2DD-4137-B114-8D1C81FCD9AA}" type="sibTrans" cxnId="{7D6CFED1-DB9A-49D0-B3D3-56FE35DE4806}">
      <dgm:prSet/>
      <dgm:spPr/>
      <dgm:t>
        <a:bodyPr/>
        <a:lstStyle/>
        <a:p>
          <a:endParaRPr lang="pt-BR"/>
        </a:p>
      </dgm:t>
    </dgm:pt>
    <dgm:pt modelId="{4BE602D9-FDCA-4116-9C97-EA241DA9C7C6}">
      <dgm:prSet phldrT="[Texto]" custT="1"/>
      <dgm:spPr/>
      <dgm:t>
        <a:bodyPr/>
        <a:lstStyle/>
        <a:p>
          <a:r>
            <a:rPr lang="pt-BR" sz="1000" dirty="0"/>
            <a:t>Iniciativas Estratégicas</a:t>
          </a:r>
        </a:p>
      </dgm:t>
    </dgm:pt>
    <dgm:pt modelId="{7EC23535-916E-492D-A1A6-CBB221994F9E}" type="parTrans" cxnId="{054CF2FB-3F1B-48AE-B615-6940230C8DD5}">
      <dgm:prSet/>
      <dgm:spPr/>
      <dgm:t>
        <a:bodyPr/>
        <a:lstStyle/>
        <a:p>
          <a:endParaRPr lang="pt-BR"/>
        </a:p>
      </dgm:t>
    </dgm:pt>
    <dgm:pt modelId="{975EB327-7693-4611-8203-B0A51467ECB1}" type="sibTrans" cxnId="{054CF2FB-3F1B-48AE-B615-6940230C8DD5}">
      <dgm:prSet/>
      <dgm:spPr/>
      <dgm:t>
        <a:bodyPr/>
        <a:lstStyle/>
        <a:p>
          <a:endParaRPr lang="pt-BR"/>
        </a:p>
      </dgm:t>
    </dgm:pt>
    <dgm:pt modelId="{AC5F9F54-7436-45F6-BF91-2AA57DEED0DD}">
      <dgm:prSet phldrT="[Texto]"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pt-BR" sz="1200" dirty="0">
              <a:latin typeface="Bahnschrift"/>
            </a:rPr>
            <a:t>39,0%</a:t>
          </a:r>
        </a:p>
      </dgm:t>
    </dgm:pt>
    <dgm:pt modelId="{04AB662E-A1D0-4278-B9B5-5877F20DAA32}" type="sibTrans" cxnId="{7504C8BE-BFEC-4F11-BA68-8208B063E873}">
      <dgm:prSet/>
      <dgm:spPr/>
      <dgm:t>
        <a:bodyPr/>
        <a:lstStyle/>
        <a:p>
          <a:endParaRPr lang="pt-BR"/>
        </a:p>
      </dgm:t>
    </dgm:pt>
    <dgm:pt modelId="{C72B17B6-FBF5-45EA-85C8-69BDC1DC62CA}" type="parTrans" cxnId="{7504C8BE-BFEC-4F11-BA68-8208B063E873}">
      <dgm:prSet/>
      <dgm:spPr/>
      <dgm:t>
        <a:bodyPr/>
        <a:lstStyle/>
        <a:p>
          <a:endParaRPr lang="pt-BR"/>
        </a:p>
      </dgm:t>
    </dgm:pt>
    <dgm:pt modelId="{62074A6B-9DA9-45BC-A15A-4E16492EE58D}">
      <dgm:prSet phldrT="[Texto]"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pt-BR" sz="1200" dirty="0">
              <a:latin typeface="Bahnschrift"/>
            </a:rPr>
            <a:t>0,46%</a:t>
          </a:r>
        </a:p>
      </dgm:t>
    </dgm:pt>
    <dgm:pt modelId="{A79B1799-6B08-406F-A084-F1851CB353B7}" type="sibTrans" cxnId="{10873103-2A04-40BE-9D76-80750FB7EB5E}">
      <dgm:prSet/>
      <dgm:spPr/>
      <dgm:t>
        <a:bodyPr/>
        <a:lstStyle/>
        <a:p>
          <a:endParaRPr lang="pt-BR"/>
        </a:p>
      </dgm:t>
    </dgm:pt>
    <dgm:pt modelId="{D61981AA-F7A1-4111-B8B5-7995A33D75E8}" type="parTrans" cxnId="{10873103-2A04-40BE-9D76-80750FB7EB5E}">
      <dgm:prSet/>
      <dgm:spPr/>
      <dgm:t>
        <a:bodyPr/>
        <a:lstStyle/>
        <a:p>
          <a:endParaRPr lang="pt-BR"/>
        </a:p>
      </dgm:t>
    </dgm:pt>
    <dgm:pt modelId="{A0FF79AB-CBB5-4688-89C1-52DC161AB7B1}">
      <dgm:prSet phldrT="[Texto]"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pt-BR" sz="610" dirty="0">
              <a:latin typeface="Bahnschrift" panose="020B0502040204020203" pitchFamily="34" charset="0"/>
            </a:rPr>
            <a:t>Tornar a fiscalização um vetor de melhoria do exercício da Arquitetura e Urbanismo</a:t>
          </a:r>
        </a:p>
      </dgm:t>
    </dgm:pt>
    <dgm:pt modelId="{37B0ABCE-927C-4F7A-B584-8747EBF3D79F}" type="sibTrans" cxnId="{90167DAB-94B8-4F32-97B1-DE7F47A35FF3}">
      <dgm:prSet/>
      <dgm:spPr/>
      <dgm:t>
        <a:bodyPr/>
        <a:lstStyle/>
        <a:p>
          <a:endParaRPr lang="pt-BR"/>
        </a:p>
      </dgm:t>
    </dgm:pt>
    <dgm:pt modelId="{1C166634-A0F3-4B58-9DF9-439C8DA17743}" type="parTrans" cxnId="{90167DAB-94B8-4F32-97B1-DE7F47A35FF3}">
      <dgm:prSet/>
      <dgm:spPr/>
      <dgm:t>
        <a:bodyPr/>
        <a:lstStyle/>
        <a:p>
          <a:endParaRPr lang="pt-BR"/>
        </a:p>
      </dgm:t>
    </dgm:pt>
    <dgm:pt modelId="{993568A9-D9FB-4B13-8BCA-84332F917FAB}">
      <dgm:prSet phldrT="[Texto]"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pt-BR" sz="610" dirty="0">
              <a:latin typeface="Bahnschrift" panose="020B0502040204020203" pitchFamily="34" charset="0"/>
            </a:rPr>
            <a:t>Estimular a produção da Arquitetura e Urbanismo como política de Estado</a:t>
          </a:r>
        </a:p>
      </dgm:t>
    </dgm:pt>
    <dgm:pt modelId="{009C41C3-8896-404A-9F16-3D1256522F00}" type="sibTrans" cxnId="{61A7B952-D949-465D-956E-9DCEF56302BF}">
      <dgm:prSet/>
      <dgm:spPr/>
      <dgm:t>
        <a:bodyPr/>
        <a:lstStyle/>
        <a:p>
          <a:endParaRPr lang="pt-BR"/>
        </a:p>
      </dgm:t>
    </dgm:pt>
    <dgm:pt modelId="{51461453-7A41-4502-A5FF-F02607334AF3}" type="parTrans" cxnId="{61A7B952-D949-465D-956E-9DCEF56302BF}">
      <dgm:prSet/>
      <dgm:spPr/>
      <dgm:t>
        <a:bodyPr/>
        <a:lstStyle/>
        <a:p>
          <a:endParaRPr lang="pt-BR"/>
        </a:p>
      </dgm:t>
    </dgm:pt>
    <dgm:pt modelId="{AED60E50-397F-46BA-BD5A-35B00B3C902B}">
      <dgm:prSet phldrT="[Texto]"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pt-BR" sz="1200" dirty="0">
              <a:latin typeface="Bahnschrift" panose="020B0502040204020203" pitchFamily="34" charset="0"/>
            </a:rPr>
            <a:t>2</a:t>
          </a:r>
        </a:p>
      </dgm:t>
    </dgm:pt>
    <dgm:pt modelId="{E3E0DB62-0FD6-4341-B31A-507F93A97ADA}" type="sibTrans" cxnId="{50748658-6514-4712-964D-815B304E359F}">
      <dgm:prSet/>
      <dgm:spPr/>
      <dgm:t>
        <a:bodyPr/>
        <a:lstStyle/>
        <a:p>
          <a:endParaRPr lang="pt-BR"/>
        </a:p>
      </dgm:t>
    </dgm:pt>
    <dgm:pt modelId="{BF16BAB7-DCF0-4364-A5CA-292F666B32DD}" type="parTrans" cxnId="{50748658-6514-4712-964D-815B304E359F}">
      <dgm:prSet/>
      <dgm:spPr/>
      <dgm:t>
        <a:bodyPr/>
        <a:lstStyle/>
        <a:p>
          <a:endParaRPr lang="pt-BR"/>
        </a:p>
      </dgm:t>
    </dgm:pt>
    <dgm:pt modelId="{06A1D38C-F236-426E-BA87-64BE335701F2}">
      <dgm:prSet phldrT="[Texto]"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pt-BR" sz="1200" dirty="0">
              <a:latin typeface="Bahnschrift" panose="020B0502040204020203" pitchFamily="34" charset="0"/>
            </a:rPr>
            <a:t>1</a:t>
          </a:r>
        </a:p>
      </dgm:t>
    </dgm:pt>
    <dgm:pt modelId="{A0BAC149-9B4E-4962-A12B-3EB869ECA448}" type="sibTrans" cxnId="{219C9A88-2C4F-4405-8555-D337AFBA0CD6}">
      <dgm:prSet/>
      <dgm:spPr/>
      <dgm:t>
        <a:bodyPr/>
        <a:lstStyle/>
        <a:p>
          <a:endParaRPr lang="pt-BR"/>
        </a:p>
      </dgm:t>
    </dgm:pt>
    <dgm:pt modelId="{7935175A-B7DD-49B3-AE2F-A6B396B15971}" type="parTrans" cxnId="{219C9A88-2C4F-4405-8555-D337AFBA0CD6}">
      <dgm:prSet/>
      <dgm:spPr/>
      <dgm:t>
        <a:bodyPr/>
        <a:lstStyle/>
        <a:p>
          <a:endParaRPr lang="pt-BR"/>
        </a:p>
      </dgm:t>
    </dgm:pt>
    <dgm:pt modelId="{18524190-D255-435D-8CA8-A86DEC3D01F9}">
      <dgm:prSet phldrT="[Texto]"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pt-BR" sz="1200" dirty="0">
              <a:latin typeface="Bahnschrift" panose="020B0502040204020203" pitchFamily="34" charset="0"/>
            </a:rPr>
            <a:t>2</a:t>
          </a:r>
        </a:p>
      </dgm:t>
    </dgm:pt>
    <dgm:pt modelId="{62D334EB-EC13-4FD5-A0A8-DDAA24DA7B01}" type="sibTrans" cxnId="{1DAED6F0-9B01-4E54-A0BF-9B4372C3C595}">
      <dgm:prSet/>
      <dgm:spPr/>
      <dgm:t>
        <a:bodyPr/>
        <a:lstStyle/>
        <a:p>
          <a:endParaRPr lang="pt-BR"/>
        </a:p>
      </dgm:t>
    </dgm:pt>
    <dgm:pt modelId="{A1D71836-2494-434E-B8AD-BD3640F73A2B}" type="parTrans" cxnId="{1DAED6F0-9B01-4E54-A0BF-9B4372C3C595}">
      <dgm:prSet/>
      <dgm:spPr/>
      <dgm:t>
        <a:bodyPr/>
        <a:lstStyle/>
        <a:p>
          <a:endParaRPr lang="pt-BR"/>
        </a:p>
      </dgm:t>
    </dgm:pt>
    <dgm:pt modelId="{F437B83D-5751-4A91-AD77-20E21F1CE278}">
      <dgm:prSet phldrT="[Texto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sz="1200" dirty="0">
              <a:latin typeface="Bahnschrift" panose="020B0502040204020203" pitchFamily="34" charset="0"/>
            </a:rPr>
            <a:t>1</a:t>
          </a:r>
        </a:p>
      </dgm:t>
    </dgm:pt>
    <dgm:pt modelId="{20099566-170F-40DE-B1B1-0401871088E9}" type="sibTrans" cxnId="{36D3017A-AA6A-4906-B269-98AB8806D455}">
      <dgm:prSet/>
      <dgm:spPr/>
      <dgm:t>
        <a:bodyPr/>
        <a:lstStyle/>
        <a:p>
          <a:endParaRPr lang="pt-BR"/>
        </a:p>
      </dgm:t>
    </dgm:pt>
    <dgm:pt modelId="{7BEAB894-39C8-465F-9901-792ED85D2995}" type="parTrans" cxnId="{36D3017A-AA6A-4906-B269-98AB8806D455}">
      <dgm:prSet/>
      <dgm:spPr/>
      <dgm:t>
        <a:bodyPr/>
        <a:lstStyle/>
        <a:p>
          <a:endParaRPr lang="pt-BR"/>
        </a:p>
      </dgm:t>
    </dgm:pt>
    <dgm:pt modelId="{7A6EF1C3-C8BE-4AED-AD05-DC9DA01F91F8}">
      <dgm:prSet phldrT="[Texto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sz="1200" dirty="0">
              <a:latin typeface="Bahnschrift" panose="020B0502040204020203" pitchFamily="34" charset="0"/>
            </a:rPr>
            <a:t>1</a:t>
          </a:r>
        </a:p>
      </dgm:t>
    </dgm:pt>
    <dgm:pt modelId="{56F056C1-812B-4F5B-954E-4702305902D4}" type="sibTrans" cxnId="{4F524729-390A-4ECD-8F4E-494E84054A55}">
      <dgm:prSet/>
      <dgm:spPr/>
      <dgm:t>
        <a:bodyPr/>
        <a:lstStyle/>
        <a:p>
          <a:endParaRPr lang="pt-BR"/>
        </a:p>
      </dgm:t>
    </dgm:pt>
    <dgm:pt modelId="{1BC09EEA-C5AB-4762-A51F-C4C699EBA05C}" type="parTrans" cxnId="{4F524729-390A-4ECD-8F4E-494E84054A55}">
      <dgm:prSet/>
      <dgm:spPr/>
      <dgm:t>
        <a:bodyPr/>
        <a:lstStyle/>
        <a:p>
          <a:endParaRPr lang="pt-BR"/>
        </a:p>
      </dgm:t>
    </dgm:pt>
    <dgm:pt modelId="{63B82F9E-D2B4-4A38-B2BE-9CB9A59156BA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sz="1200" dirty="0">
              <a:latin typeface="Bahnschrift" panose="020B0502040204020203" pitchFamily="34" charset="0"/>
            </a:rPr>
            <a:t>1</a:t>
          </a:r>
        </a:p>
      </dgm:t>
    </dgm:pt>
    <dgm:pt modelId="{FD31AD7A-F9D2-4A86-886E-63D11820AA5F}" type="sibTrans" cxnId="{BDEFFFFC-9C07-4DF4-99D4-F665AA0CCF44}">
      <dgm:prSet/>
      <dgm:spPr/>
      <dgm:t>
        <a:bodyPr/>
        <a:lstStyle/>
        <a:p>
          <a:endParaRPr lang="pt-BR"/>
        </a:p>
      </dgm:t>
    </dgm:pt>
    <dgm:pt modelId="{254FD997-7F17-48C0-97DE-0939BE3ACE27}" type="parTrans" cxnId="{BDEFFFFC-9C07-4DF4-99D4-F665AA0CCF44}">
      <dgm:prSet/>
      <dgm:spPr/>
      <dgm:t>
        <a:bodyPr/>
        <a:lstStyle/>
        <a:p>
          <a:endParaRPr lang="pt-BR"/>
        </a:p>
      </dgm:t>
    </dgm:pt>
    <dgm:pt modelId="{4EAD2336-F674-426D-B93B-86C60DA2309E}">
      <dgm:prSet phldrT="[Texto]" custT="1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pt-BR" sz="610" dirty="0">
              <a:latin typeface="Bahnschrift" panose="020B0502040204020203" pitchFamily="34" charset="0"/>
            </a:rPr>
            <a:t>Fomentar o acesso da sociedade à Arquitetura e Urbanismo</a:t>
          </a:r>
        </a:p>
      </dgm:t>
    </dgm:pt>
    <dgm:pt modelId="{32CAAB32-FC0B-4BE9-8265-90DC9C1F8077}" type="parTrans" cxnId="{D196E16B-3C40-4D41-9788-35A28837C112}">
      <dgm:prSet/>
      <dgm:spPr/>
      <dgm:t>
        <a:bodyPr/>
        <a:lstStyle/>
        <a:p>
          <a:endParaRPr lang="pt-BR"/>
        </a:p>
      </dgm:t>
    </dgm:pt>
    <dgm:pt modelId="{71DEAB60-686F-4ED4-8B46-4BA023937815}" type="sibTrans" cxnId="{D196E16B-3C40-4D41-9788-35A28837C112}">
      <dgm:prSet/>
      <dgm:spPr/>
      <dgm:t>
        <a:bodyPr/>
        <a:lstStyle/>
        <a:p>
          <a:endParaRPr lang="pt-BR"/>
        </a:p>
      </dgm:t>
    </dgm:pt>
    <dgm:pt modelId="{BA812AC4-B670-4265-987A-41C1F8AFA1AD}">
      <dgm:prSet phldrT="[Texto]" custT="1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pt-BR" sz="610" dirty="0">
              <a:latin typeface="Bahnschrift" panose="020B0502040204020203" pitchFamily="34" charset="0"/>
            </a:rPr>
            <a:t>Assegurar a eficácia no atendimento e no </a:t>
          </a:r>
          <a:r>
            <a:rPr lang="pt-BR" sz="610" dirty="0" err="1">
              <a:latin typeface="Bahnschrift" panose="020B0502040204020203" pitchFamily="34" charset="0"/>
            </a:rPr>
            <a:t>relaciona-mento</a:t>
          </a:r>
          <a:r>
            <a:rPr lang="pt-BR" sz="610" dirty="0">
              <a:latin typeface="Bahnschrift" panose="020B0502040204020203" pitchFamily="34" charset="0"/>
            </a:rPr>
            <a:t> com os Arquitetos e Urbanistas e a Sociedade</a:t>
          </a:r>
        </a:p>
      </dgm:t>
    </dgm:pt>
    <dgm:pt modelId="{DC0490A5-60EB-48B6-ACCE-9F9C7777375F}" type="parTrans" cxnId="{28348725-F915-4E60-B51A-879B76D50E7C}">
      <dgm:prSet/>
      <dgm:spPr/>
      <dgm:t>
        <a:bodyPr/>
        <a:lstStyle/>
        <a:p>
          <a:endParaRPr lang="pt-BR"/>
        </a:p>
      </dgm:t>
    </dgm:pt>
    <dgm:pt modelId="{DF50F7FF-42CF-4049-9823-30783EEBC334}" type="sibTrans" cxnId="{28348725-F915-4E60-B51A-879B76D50E7C}">
      <dgm:prSet/>
      <dgm:spPr/>
      <dgm:t>
        <a:bodyPr/>
        <a:lstStyle/>
        <a:p>
          <a:endParaRPr lang="pt-BR"/>
        </a:p>
      </dgm:t>
    </dgm:pt>
    <dgm:pt modelId="{6A26E31F-A15D-4D11-A623-ECB6F4C50402}">
      <dgm:prSet phldrT="[Texto]"/>
      <dgm:spPr>
        <a:solidFill>
          <a:schemeClr val="accent5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dirty="0">
              <a:latin typeface="Bahnschrift" panose="020B0502040204020203" pitchFamily="34" charset="0"/>
            </a:rPr>
            <a:t>Promover o exercício ético e qualificado da profissão</a:t>
          </a:r>
        </a:p>
      </dgm:t>
    </dgm:pt>
    <dgm:pt modelId="{B77FE968-E976-4799-AE06-A4DE472EC3F8}" type="parTrans" cxnId="{46181C58-2D90-4645-910D-5D620A71EE3C}">
      <dgm:prSet/>
      <dgm:spPr/>
      <dgm:t>
        <a:bodyPr/>
        <a:lstStyle/>
        <a:p>
          <a:endParaRPr lang="pt-BR"/>
        </a:p>
      </dgm:t>
    </dgm:pt>
    <dgm:pt modelId="{34CD9EE8-79E7-4D89-92BE-1B37C5EB9F08}" type="sibTrans" cxnId="{46181C58-2D90-4645-910D-5D620A71EE3C}">
      <dgm:prSet/>
      <dgm:spPr/>
      <dgm:t>
        <a:bodyPr/>
        <a:lstStyle/>
        <a:p>
          <a:endParaRPr lang="pt-BR"/>
        </a:p>
      </dgm:t>
    </dgm:pt>
    <dgm:pt modelId="{5739B771-FD43-4E86-B89C-2072054FC069}">
      <dgm:prSet phldrT="[Texto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dirty="0">
              <a:latin typeface="Bahnschrift" panose="020B0502040204020203" pitchFamily="34" charset="0"/>
            </a:rPr>
            <a:t>Assegurar a eficácia no relacionamento e comunicação com a sociedade</a:t>
          </a:r>
        </a:p>
      </dgm:t>
    </dgm:pt>
    <dgm:pt modelId="{E0869086-C9A3-48DC-B117-4473A0EB1ED9}" type="parTrans" cxnId="{D3FE81A7-F1EE-4CD3-85C2-7959AAFBB178}">
      <dgm:prSet/>
      <dgm:spPr/>
      <dgm:t>
        <a:bodyPr/>
        <a:lstStyle/>
        <a:p>
          <a:endParaRPr lang="pt-BR"/>
        </a:p>
      </dgm:t>
    </dgm:pt>
    <dgm:pt modelId="{8352804C-A0DB-4B55-AD0B-5C8A30E00393}" type="sibTrans" cxnId="{D3FE81A7-F1EE-4CD3-85C2-7959AAFBB178}">
      <dgm:prSet/>
      <dgm:spPr/>
      <dgm:t>
        <a:bodyPr/>
        <a:lstStyle/>
        <a:p>
          <a:endParaRPr lang="pt-BR"/>
        </a:p>
      </dgm:t>
    </dgm:pt>
    <dgm:pt modelId="{0666BCFC-1EA7-4FA2-9C18-CEC6D4F88B0A}">
      <dgm:prSet phldrT="[Texto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pt-BR" dirty="0">
              <a:latin typeface="Bahnschrift" panose="020B0502040204020203" pitchFamily="34" charset="0"/>
            </a:rPr>
            <a:t>Estimular o conhecimento, o uso de processos criativos e a difusão das melhores práticas em Arquitetura e Urbanismo</a:t>
          </a:r>
        </a:p>
      </dgm:t>
    </dgm:pt>
    <dgm:pt modelId="{42D7367C-BF07-4FBE-9214-510A5CE7193C}" type="parTrans" cxnId="{E665AA58-2682-4154-9112-75D6FCF29214}">
      <dgm:prSet/>
      <dgm:spPr/>
      <dgm:t>
        <a:bodyPr/>
        <a:lstStyle/>
        <a:p>
          <a:endParaRPr lang="pt-BR"/>
        </a:p>
      </dgm:t>
    </dgm:pt>
    <dgm:pt modelId="{99EEA285-6477-428A-AEE5-24A7628858EC}" type="sibTrans" cxnId="{E665AA58-2682-4154-9112-75D6FCF29214}">
      <dgm:prSet/>
      <dgm:spPr/>
      <dgm:t>
        <a:bodyPr/>
        <a:lstStyle/>
        <a:p>
          <a:endParaRPr lang="pt-BR"/>
        </a:p>
      </dgm:t>
    </dgm:pt>
    <dgm:pt modelId="{CD4CC2A9-8A46-4F1A-9E15-A74419EBA508}">
      <dgm:prSet phldrT="[Texto]"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pt-BR" dirty="0">
              <a:latin typeface="Bahnschrift" panose="020B0502040204020203" pitchFamily="34" charset="0"/>
            </a:rPr>
            <a:t>Desenvolver competências de dirigentes e colaboradores</a:t>
          </a:r>
        </a:p>
      </dgm:t>
    </dgm:pt>
    <dgm:pt modelId="{7816F6D7-197F-4087-8BE2-3F889B78B8AA}" type="parTrans" cxnId="{EF9F1345-2752-40C5-899A-FA28253B5492}">
      <dgm:prSet/>
      <dgm:spPr/>
      <dgm:t>
        <a:bodyPr/>
        <a:lstStyle/>
        <a:p>
          <a:endParaRPr lang="pt-BR"/>
        </a:p>
      </dgm:t>
    </dgm:pt>
    <dgm:pt modelId="{59330BE2-C58E-44B4-BDA2-00013D65C226}" type="sibTrans" cxnId="{EF9F1345-2752-40C5-899A-FA28253B5492}">
      <dgm:prSet/>
      <dgm:spPr/>
      <dgm:t>
        <a:bodyPr/>
        <a:lstStyle/>
        <a:p>
          <a:endParaRPr lang="pt-BR"/>
        </a:p>
      </dgm:t>
    </dgm:pt>
    <dgm:pt modelId="{FAD39DC2-4B35-4FDF-BBE9-28497DE9650F}">
      <dgm:prSet phldrT="[Texto]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pt-BR" dirty="0">
              <a:latin typeface="Bahnschrift" panose="020B0502040204020203" pitchFamily="34" charset="0"/>
            </a:rPr>
            <a:t>Fomentar o acesso da sociedade à Arquitetura e Urbanismo</a:t>
          </a:r>
        </a:p>
      </dgm:t>
    </dgm:pt>
    <dgm:pt modelId="{61C11576-EDCA-4582-AEAE-336FCDE9F32D}" type="parTrans" cxnId="{783C2FD4-51C2-44CA-9C0A-8E068A721236}">
      <dgm:prSet/>
      <dgm:spPr/>
      <dgm:t>
        <a:bodyPr/>
        <a:lstStyle/>
        <a:p>
          <a:endParaRPr lang="pt-BR"/>
        </a:p>
      </dgm:t>
    </dgm:pt>
    <dgm:pt modelId="{D79A1574-CDC9-4822-BC80-4244C4A1E2A3}" type="sibTrans" cxnId="{783C2FD4-51C2-44CA-9C0A-8E068A721236}">
      <dgm:prSet/>
      <dgm:spPr/>
      <dgm:t>
        <a:bodyPr/>
        <a:lstStyle/>
        <a:p>
          <a:endParaRPr lang="pt-BR"/>
        </a:p>
      </dgm:t>
    </dgm:pt>
    <dgm:pt modelId="{078968A8-99AF-43B9-8631-6F5677B54E7D}" type="pres">
      <dgm:prSet presAssocID="{ABB18A4C-D9F3-4266-8B46-2E274047DD5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D200B77B-E357-4552-BFF4-E6435995DF1E}" type="pres">
      <dgm:prSet presAssocID="{3EA8613C-D66B-40C3-A656-6BE4E3C0F2CB}" presName="horFlow" presStyleCnt="0"/>
      <dgm:spPr/>
    </dgm:pt>
    <dgm:pt modelId="{7ED9A091-D5A0-4872-80E9-CE5F87C3DC44}" type="pres">
      <dgm:prSet presAssocID="{3EA8613C-D66B-40C3-A656-6BE4E3C0F2CB}" presName="bigChev" presStyleLbl="node1" presStyleIdx="0" presStyleCnt="3" custScaleX="193239" custScaleY="242902"/>
      <dgm:spPr/>
    </dgm:pt>
    <dgm:pt modelId="{E0282DDC-A025-46DE-A423-BD9D0F3FD706}" type="pres">
      <dgm:prSet presAssocID="{C72B17B6-FBF5-45EA-85C8-69BDC1DC62CA}" presName="parTrans" presStyleCnt="0"/>
      <dgm:spPr/>
    </dgm:pt>
    <dgm:pt modelId="{90B4906D-672D-4E3C-91BF-8000C0942133}" type="pres">
      <dgm:prSet presAssocID="{AC5F9F54-7436-45F6-BF91-2AA57DEED0DD}" presName="node" presStyleLbl="alignAccFollowNode1" presStyleIdx="0" presStyleCnt="17" custScaleX="233407" custScaleY="302007">
        <dgm:presLayoutVars>
          <dgm:bulletEnabled val="1"/>
        </dgm:presLayoutVars>
      </dgm:prSet>
      <dgm:spPr/>
    </dgm:pt>
    <dgm:pt modelId="{58127305-87E0-4682-A8B6-05B8C2D88436}" type="pres">
      <dgm:prSet presAssocID="{04AB662E-A1D0-4278-B9B5-5877F20DAA32}" presName="sibTrans" presStyleCnt="0"/>
      <dgm:spPr/>
    </dgm:pt>
    <dgm:pt modelId="{0DF9F52D-0EAB-4D79-AA16-AA9001AF82BD}" type="pres">
      <dgm:prSet presAssocID="{62074A6B-9DA9-45BC-A15A-4E16492EE58D}" presName="node" presStyleLbl="alignAccFollowNode1" presStyleIdx="1" presStyleCnt="17" custScaleX="233407" custScaleY="302007">
        <dgm:presLayoutVars>
          <dgm:bulletEnabled val="1"/>
        </dgm:presLayoutVars>
      </dgm:prSet>
      <dgm:spPr/>
    </dgm:pt>
    <dgm:pt modelId="{2FA22A68-68C7-4CD0-88FC-0429828B08D0}" type="pres">
      <dgm:prSet presAssocID="{3EA8613C-D66B-40C3-A656-6BE4E3C0F2CB}" presName="vSp" presStyleCnt="0"/>
      <dgm:spPr/>
    </dgm:pt>
    <dgm:pt modelId="{28005675-5B2D-4B20-9564-77EBA33F3181}" type="pres">
      <dgm:prSet presAssocID="{9A129BAE-9E14-4074-B7EE-18AE2B4D942A}" presName="horFlow" presStyleCnt="0"/>
      <dgm:spPr/>
    </dgm:pt>
    <dgm:pt modelId="{15D3D921-EB9C-448E-AFAC-9968951CE6B2}" type="pres">
      <dgm:prSet presAssocID="{9A129BAE-9E14-4074-B7EE-18AE2B4D942A}" presName="bigChev" presStyleLbl="node1" presStyleIdx="1" presStyleCnt="3" custScaleX="193239" custScaleY="242902"/>
      <dgm:spPr/>
    </dgm:pt>
    <dgm:pt modelId="{C526DBAE-63BA-413A-BEC2-1D7EEC37B805}" type="pres">
      <dgm:prSet presAssocID="{1C166634-A0F3-4B58-9DF9-439C8DA17743}" presName="parTrans" presStyleCnt="0"/>
      <dgm:spPr/>
    </dgm:pt>
    <dgm:pt modelId="{41391448-4025-48B4-ACCF-78CD24C42D37}" type="pres">
      <dgm:prSet presAssocID="{A0FF79AB-CBB5-4688-89C1-52DC161AB7B1}" presName="node" presStyleLbl="alignAccFollowNode1" presStyleIdx="2" presStyleCnt="17" custScaleX="233407" custScaleY="302007">
        <dgm:presLayoutVars>
          <dgm:bulletEnabled val="1"/>
        </dgm:presLayoutVars>
      </dgm:prSet>
      <dgm:spPr/>
    </dgm:pt>
    <dgm:pt modelId="{DFC4993B-16A0-4784-AD55-F67C6B25FD6D}" type="pres">
      <dgm:prSet presAssocID="{37B0ABCE-927C-4F7A-B584-8747EBF3D79F}" presName="sibTrans" presStyleCnt="0"/>
      <dgm:spPr/>
    </dgm:pt>
    <dgm:pt modelId="{45C02665-73B8-4F60-BC56-37910EF2A549}" type="pres">
      <dgm:prSet presAssocID="{993568A9-D9FB-4B13-8BCA-84332F917FAB}" presName="node" presStyleLbl="alignAccFollowNode1" presStyleIdx="3" presStyleCnt="17" custScaleX="233407" custScaleY="302007">
        <dgm:presLayoutVars>
          <dgm:bulletEnabled val="1"/>
        </dgm:presLayoutVars>
      </dgm:prSet>
      <dgm:spPr/>
    </dgm:pt>
    <dgm:pt modelId="{0412FFFD-1528-41AC-BE16-439095725AEB}" type="pres">
      <dgm:prSet presAssocID="{009C41C3-8896-404A-9F16-3D1256522F00}" presName="sibTrans" presStyleCnt="0"/>
      <dgm:spPr/>
    </dgm:pt>
    <dgm:pt modelId="{3B077CD5-F0AF-46DD-B03A-12669B707B76}" type="pres">
      <dgm:prSet presAssocID="{4EAD2336-F674-426D-B93B-86C60DA2309E}" presName="node" presStyleLbl="alignAccFollowNode1" presStyleIdx="4" presStyleCnt="17" custScaleX="233407" custScaleY="302007">
        <dgm:presLayoutVars>
          <dgm:bulletEnabled val="1"/>
        </dgm:presLayoutVars>
      </dgm:prSet>
      <dgm:spPr/>
    </dgm:pt>
    <dgm:pt modelId="{0856B79B-5BBE-4C69-92DE-4DD37B10A803}" type="pres">
      <dgm:prSet presAssocID="{71DEAB60-686F-4ED4-8B46-4BA023937815}" presName="sibTrans" presStyleCnt="0"/>
      <dgm:spPr/>
    </dgm:pt>
    <dgm:pt modelId="{DE2E7645-EB39-4DB6-85F9-5C8DD59471F0}" type="pres">
      <dgm:prSet presAssocID="{BA812AC4-B670-4265-987A-41C1F8AFA1AD}" presName="node" presStyleLbl="alignAccFollowNode1" presStyleIdx="5" presStyleCnt="17" custScaleX="233407" custScaleY="302007">
        <dgm:presLayoutVars>
          <dgm:bulletEnabled val="1"/>
        </dgm:presLayoutVars>
      </dgm:prSet>
      <dgm:spPr/>
    </dgm:pt>
    <dgm:pt modelId="{4596C6F9-5C66-4D91-930E-E12885089C51}" type="pres">
      <dgm:prSet presAssocID="{DF50F7FF-42CF-4049-9823-30783EEBC334}" presName="sibTrans" presStyleCnt="0"/>
      <dgm:spPr/>
    </dgm:pt>
    <dgm:pt modelId="{B846AA6A-0EF8-41D7-8C27-2A763CFA9A29}" type="pres">
      <dgm:prSet presAssocID="{6A26E31F-A15D-4D11-A623-ECB6F4C50402}" presName="node" presStyleLbl="alignAccFollowNode1" presStyleIdx="6" presStyleCnt="17" custScaleX="233407" custScaleY="302007">
        <dgm:presLayoutVars>
          <dgm:bulletEnabled val="1"/>
        </dgm:presLayoutVars>
      </dgm:prSet>
      <dgm:spPr/>
    </dgm:pt>
    <dgm:pt modelId="{A573D68E-8941-4724-A792-F2299713A979}" type="pres">
      <dgm:prSet presAssocID="{34CD9EE8-79E7-4D89-92BE-1B37C5EB9F08}" presName="sibTrans" presStyleCnt="0"/>
      <dgm:spPr/>
    </dgm:pt>
    <dgm:pt modelId="{6943CD7C-6A3D-4916-897E-C6480B72F245}" type="pres">
      <dgm:prSet presAssocID="{5739B771-FD43-4E86-B89C-2072054FC069}" presName="node" presStyleLbl="alignAccFollowNode1" presStyleIdx="7" presStyleCnt="17" custScaleX="233407" custScaleY="302007">
        <dgm:presLayoutVars>
          <dgm:bulletEnabled val="1"/>
        </dgm:presLayoutVars>
      </dgm:prSet>
      <dgm:spPr/>
    </dgm:pt>
    <dgm:pt modelId="{71430594-5335-4F70-8028-FCCFEDDAE655}" type="pres">
      <dgm:prSet presAssocID="{8352804C-A0DB-4B55-AD0B-5C8A30E00393}" presName="sibTrans" presStyleCnt="0"/>
      <dgm:spPr/>
    </dgm:pt>
    <dgm:pt modelId="{4ACCF24C-6277-47CE-905E-502776ADB7FE}" type="pres">
      <dgm:prSet presAssocID="{0666BCFC-1EA7-4FA2-9C18-CEC6D4F88B0A}" presName="node" presStyleLbl="alignAccFollowNode1" presStyleIdx="8" presStyleCnt="17" custScaleX="263876" custScaleY="302007">
        <dgm:presLayoutVars>
          <dgm:bulletEnabled val="1"/>
        </dgm:presLayoutVars>
      </dgm:prSet>
      <dgm:spPr/>
    </dgm:pt>
    <dgm:pt modelId="{FFAFAC73-46CC-4DDD-8758-571ABBA4EB95}" type="pres">
      <dgm:prSet presAssocID="{99EEA285-6477-428A-AEE5-24A7628858EC}" presName="sibTrans" presStyleCnt="0"/>
      <dgm:spPr/>
    </dgm:pt>
    <dgm:pt modelId="{F96185D7-7F23-4170-A96C-8C4A94FA45B5}" type="pres">
      <dgm:prSet presAssocID="{CD4CC2A9-8A46-4F1A-9E15-A74419EBA508}" presName="node" presStyleLbl="alignAccFollowNode1" presStyleIdx="9" presStyleCnt="17" custScaleX="263876" custScaleY="302007">
        <dgm:presLayoutVars>
          <dgm:bulletEnabled val="1"/>
        </dgm:presLayoutVars>
      </dgm:prSet>
      <dgm:spPr/>
    </dgm:pt>
    <dgm:pt modelId="{272ED7A0-665E-46AC-8615-2E8A196CEAE7}" type="pres">
      <dgm:prSet presAssocID="{59330BE2-C58E-44B4-BDA2-00013D65C226}" presName="sibTrans" presStyleCnt="0"/>
      <dgm:spPr/>
    </dgm:pt>
    <dgm:pt modelId="{1365A6C1-CD1E-4B6F-B033-6252FC0CDCB7}" type="pres">
      <dgm:prSet presAssocID="{FAD39DC2-4B35-4FDF-BBE9-28497DE9650F}" presName="node" presStyleLbl="alignAccFollowNode1" presStyleIdx="10" presStyleCnt="17" custScaleX="263876" custScaleY="302007">
        <dgm:presLayoutVars>
          <dgm:bulletEnabled val="1"/>
        </dgm:presLayoutVars>
      </dgm:prSet>
      <dgm:spPr/>
    </dgm:pt>
    <dgm:pt modelId="{E5DE2D9E-6AEB-49C5-9968-4E9CD131C601}" type="pres">
      <dgm:prSet presAssocID="{9A129BAE-9E14-4074-B7EE-18AE2B4D942A}" presName="vSp" presStyleCnt="0"/>
      <dgm:spPr/>
    </dgm:pt>
    <dgm:pt modelId="{2C453BB0-4F69-4B1D-BED5-8B83E9065289}" type="pres">
      <dgm:prSet presAssocID="{4BE602D9-FDCA-4116-9C97-EA241DA9C7C6}" presName="horFlow" presStyleCnt="0"/>
      <dgm:spPr/>
    </dgm:pt>
    <dgm:pt modelId="{4249BA07-2475-4F38-87BE-D4F100852096}" type="pres">
      <dgm:prSet presAssocID="{4BE602D9-FDCA-4116-9C97-EA241DA9C7C6}" presName="bigChev" presStyleLbl="node1" presStyleIdx="2" presStyleCnt="3" custScaleX="193239" custScaleY="242902"/>
      <dgm:spPr/>
    </dgm:pt>
    <dgm:pt modelId="{5959A6B5-D519-4070-BFDE-29CA8ECA66BB}" type="pres">
      <dgm:prSet presAssocID="{BF16BAB7-DCF0-4364-A5CA-292F666B32DD}" presName="parTrans" presStyleCnt="0"/>
      <dgm:spPr/>
    </dgm:pt>
    <dgm:pt modelId="{CD3E19BB-38E4-48A0-8917-913AB7B82B03}" type="pres">
      <dgm:prSet presAssocID="{AED60E50-397F-46BA-BD5A-35B00B3C902B}" presName="node" presStyleLbl="alignAccFollowNode1" presStyleIdx="11" presStyleCnt="17" custScaleX="233407" custScaleY="302007">
        <dgm:presLayoutVars>
          <dgm:bulletEnabled val="1"/>
        </dgm:presLayoutVars>
      </dgm:prSet>
      <dgm:spPr/>
    </dgm:pt>
    <dgm:pt modelId="{68F65F0E-3AE9-41FA-80D9-F3BD718DB534}" type="pres">
      <dgm:prSet presAssocID="{E3E0DB62-0FD6-4341-B31A-507F93A97ADA}" presName="sibTrans" presStyleCnt="0"/>
      <dgm:spPr/>
    </dgm:pt>
    <dgm:pt modelId="{95692EBD-7A46-41F8-9980-2EE9CD4C7846}" type="pres">
      <dgm:prSet presAssocID="{06A1D38C-F236-426E-BA87-64BE335701F2}" presName="node" presStyleLbl="alignAccFollowNode1" presStyleIdx="12" presStyleCnt="17" custScaleX="233407" custScaleY="302007">
        <dgm:presLayoutVars>
          <dgm:bulletEnabled val="1"/>
        </dgm:presLayoutVars>
      </dgm:prSet>
      <dgm:spPr/>
    </dgm:pt>
    <dgm:pt modelId="{B34D524A-7139-4539-B208-30153D848E81}" type="pres">
      <dgm:prSet presAssocID="{A0BAC149-9B4E-4962-A12B-3EB869ECA448}" presName="sibTrans" presStyleCnt="0"/>
      <dgm:spPr/>
    </dgm:pt>
    <dgm:pt modelId="{717F03AC-4FE9-48BB-8158-9469CFB3F5D9}" type="pres">
      <dgm:prSet presAssocID="{18524190-D255-435D-8CA8-A86DEC3D01F9}" presName="node" presStyleLbl="alignAccFollowNode1" presStyleIdx="13" presStyleCnt="17" custScaleX="233407" custScaleY="302007">
        <dgm:presLayoutVars>
          <dgm:bulletEnabled val="1"/>
        </dgm:presLayoutVars>
      </dgm:prSet>
      <dgm:spPr/>
    </dgm:pt>
    <dgm:pt modelId="{991B9DC6-0EB2-4E97-B526-C4A63FB36F07}" type="pres">
      <dgm:prSet presAssocID="{62D334EB-EC13-4FD5-A0A8-DDAA24DA7B01}" presName="sibTrans" presStyleCnt="0"/>
      <dgm:spPr/>
    </dgm:pt>
    <dgm:pt modelId="{636AB204-C1D3-4DBB-896D-B6D3EF462C3D}" type="pres">
      <dgm:prSet presAssocID="{F437B83D-5751-4A91-AD77-20E21F1CE278}" presName="node" presStyleLbl="alignAccFollowNode1" presStyleIdx="14" presStyleCnt="17" custScaleX="233407" custScaleY="302007">
        <dgm:presLayoutVars>
          <dgm:bulletEnabled val="1"/>
        </dgm:presLayoutVars>
      </dgm:prSet>
      <dgm:spPr/>
    </dgm:pt>
    <dgm:pt modelId="{905CFF4C-8C54-4540-8F9E-EE99C4E7077F}" type="pres">
      <dgm:prSet presAssocID="{20099566-170F-40DE-B1B1-0401871088E9}" presName="sibTrans" presStyleCnt="0"/>
      <dgm:spPr/>
    </dgm:pt>
    <dgm:pt modelId="{660E42F9-C5CE-4501-9875-62B7C9AE8B0F}" type="pres">
      <dgm:prSet presAssocID="{7A6EF1C3-C8BE-4AED-AD05-DC9DA01F91F8}" presName="node" presStyleLbl="alignAccFollowNode1" presStyleIdx="15" presStyleCnt="17" custScaleX="233407" custScaleY="302007">
        <dgm:presLayoutVars>
          <dgm:bulletEnabled val="1"/>
        </dgm:presLayoutVars>
      </dgm:prSet>
      <dgm:spPr/>
    </dgm:pt>
    <dgm:pt modelId="{82BE3C34-C922-4435-A4A0-5550C07C5D45}" type="pres">
      <dgm:prSet presAssocID="{56F056C1-812B-4F5B-954E-4702305902D4}" presName="sibTrans" presStyleCnt="0"/>
      <dgm:spPr/>
    </dgm:pt>
    <dgm:pt modelId="{33F3ED29-1E87-405A-B25D-5E399DEEC1C5}" type="pres">
      <dgm:prSet presAssocID="{63B82F9E-D2B4-4A38-B2BE-9CB9A59156BA}" presName="node" presStyleLbl="alignAccFollowNode1" presStyleIdx="16" presStyleCnt="17" custScaleX="233407" custScaleY="302007">
        <dgm:presLayoutVars>
          <dgm:bulletEnabled val="1"/>
        </dgm:presLayoutVars>
      </dgm:prSet>
      <dgm:spPr/>
    </dgm:pt>
  </dgm:ptLst>
  <dgm:cxnLst>
    <dgm:cxn modelId="{10873103-2A04-40BE-9D76-80750FB7EB5E}" srcId="{3EA8613C-D66B-40C3-A656-6BE4E3C0F2CB}" destId="{62074A6B-9DA9-45BC-A15A-4E16492EE58D}" srcOrd="1" destOrd="0" parTransId="{D61981AA-F7A1-4111-B8B5-7995A33D75E8}" sibTransId="{A79B1799-6B08-406F-A084-F1851CB353B7}"/>
    <dgm:cxn modelId="{332F6105-699D-40E6-B396-DC5C049C7C9E}" type="presOf" srcId="{9A129BAE-9E14-4074-B7EE-18AE2B4D942A}" destId="{15D3D921-EB9C-448E-AFAC-9968951CE6B2}" srcOrd="0" destOrd="0" presId="urn:microsoft.com/office/officeart/2005/8/layout/lProcess3"/>
    <dgm:cxn modelId="{C9B9660E-103B-465E-A9F6-31E25DBF1B3A}" type="presOf" srcId="{A0FF79AB-CBB5-4688-89C1-52DC161AB7B1}" destId="{41391448-4025-48B4-ACCF-78CD24C42D37}" srcOrd="0" destOrd="0" presId="urn:microsoft.com/office/officeart/2005/8/layout/lProcess3"/>
    <dgm:cxn modelId="{CE60A612-FEFD-438B-8049-FF09123F7521}" type="presOf" srcId="{18524190-D255-435D-8CA8-A86DEC3D01F9}" destId="{717F03AC-4FE9-48BB-8158-9469CFB3F5D9}" srcOrd="0" destOrd="0" presId="urn:microsoft.com/office/officeart/2005/8/layout/lProcess3"/>
    <dgm:cxn modelId="{4A99A51A-11E7-4322-8672-B0741E1E2038}" type="presOf" srcId="{ABB18A4C-D9F3-4266-8B46-2E274047DD53}" destId="{078968A8-99AF-43B9-8631-6F5677B54E7D}" srcOrd="0" destOrd="0" presId="urn:microsoft.com/office/officeart/2005/8/layout/lProcess3"/>
    <dgm:cxn modelId="{53FFC422-1DFE-4507-8FC4-F28688BB1646}" type="presOf" srcId="{AC5F9F54-7436-45F6-BF91-2AA57DEED0DD}" destId="{90B4906D-672D-4E3C-91BF-8000C0942133}" srcOrd="0" destOrd="0" presId="urn:microsoft.com/office/officeart/2005/8/layout/lProcess3"/>
    <dgm:cxn modelId="{B86D1D24-DB26-4418-9199-6CD5D8B05D17}" type="presOf" srcId="{BA812AC4-B670-4265-987A-41C1F8AFA1AD}" destId="{DE2E7645-EB39-4DB6-85F9-5C8DD59471F0}" srcOrd="0" destOrd="0" presId="urn:microsoft.com/office/officeart/2005/8/layout/lProcess3"/>
    <dgm:cxn modelId="{28348725-F915-4E60-B51A-879B76D50E7C}" srcId="{9A129BAE-9E14-4074-B7EE-18AE2B4D942A}" destId="{BA812AC4-B670-4265-987A-41C1F8AFA1AD}" srcOrd="3" destOrd="0" parTransId="{DC0490A5-60EB-48B6-ACCE-9F9C7777375F}" sibTransId="{DF50F7FF-42CF-4049-9823-30783EEBC334}"/>
    <dgm:cxn modelId="{4F524729-390A-4ECD-8F4E-494E84054A55}" srcId="{4BE602D9-FDCA-4116-9C97-EA241DA9C7C6}" destId="{7A6EF1C3-C8BE-4AED-AD05-DC9DA01F91F8}" srcOrd="4" destOrd="0" parTransId="{1BC09EEA-C5AB-4762-A51F-C4C699EBA05C}" sibTransId="{56F056C1-812B-4F5B-954E-4702305902D4}"/>
    <dgm:cxn modelId="{F96DFF2D-7172-4D07-8FC0-7CA6CE80E6E8}" type="presOf" srcId="{FAD39DC2-4B35-4FDF-BBE9-28497DE9650F}" destId="{1365A6C1-CD1E-4B6F-B033-6252FC0CDCB7}" srcOrd="0" destOrd="0" presId="urn:microsoft.com/office/officeart/2005/8/layout/lProcess3"/>
    <dgm:cxn modelId="{EAF0DC62-E298-4842-A82C-1F6E2AB0B96B}" type="presOf" srcId="{CD4CC2A9-8A46-4F1A-9E15-A74419EBA508}" destId="{F96185D7-7F23-4170-A96C-8C4A94FA45B5}" srcOrd="0" destOrd="0" presId="urn:microsoft.com/office/officeart/2005/8/layout/lProcess3"/>
    <dgm:cxn modelId="{5731E543-A777-4F35-8268-257CF9FC9028}" type="presOf" srcId="{06A1D38C-F236-426E-BA87-64BE335701F2}" destId="{95692EBD-7A46-41F8-9980-2EE9CD4C7846}" srcOrd="0" destOrd="0" presId="urn:microsoft.com/office/officeart/2005/8/layout/lProcess3"/>
    <dgm:cxn modelId="{EF9F1345-2752-40C5-899A-FA28253B5492}" srcId="{9A129BAE-9E14-4074-B7EE-18AE2B4D942A}" destId="{CD4CC2A9-8A46-4F1A-9E15-A74419EBA508}" srcOrd="7" destOrd="0" parTransId="{7816F6D7-197F-4087-8BE2-3F889B78B8AA}" sibTransId="{59330BE2-C58E-44B4-BDA2-00013D65C226}"/>
    <dgm:cxn modelId="{C0408E46-FA45-4C01-AA0E-2E29860976ED}" type="presOf" srcId="{4BE602D9-FDCA-4116-9C97-EA241DA9C7C6}" destId="{4249BA07-2475-4F38-87BE-D4F100852096}" srcOrd="0" destOrd="0" presId="urn:microsoft.com/office/officeart/2005/8/layout/lProcess3"/>
    <dgm:cxn modelId="{D196E16B-3C40-4D41-9788-35A28837C112}" srcId="{9A129BAE-9E14-4074-B7EE-18AE2B4D942A}" destId="{4EAD2336-F674-426D-B93B-86C60DA2309E}" srcOrd="2" destOrd="0" parTransId="{32CAAB32-FC0B-4BE9-8265-90DC9C1F8077}" sibTransId="{71DEAB60-686F-4ED4-8B46-4BA023937815}"/>
    <dgm:cxn modelId="{61A7B952-D949-465D-956E-9DCEF56302BF}" srcId="{9A129BAE-9E14-4074-B7EE-18AE2B4D942A}" destId="{993568A9-D9FB-4B13-8BCA-84332F917FAB}" srcOrd="1" destOrd="0" parTransId="{51461453-7A41-4502-A5FF-F02607334AF3}" sibTransId="{009C41C3-8896-404A-9F16-3D1256522F00}"/>
    <dgm:cxn modelId="{46181C58-2D90-4645-910D-5D620A71EE3C}" srcId="{9A129BAE-9E14-4074-B7EE-18AE2B4D942A}" destId="{6A26E31F-A15D-4D11-A623-ECB6F4C50402}" srcOrd="4" destOrd="0" parTransId="{B77FE968-E976-4799-AE06-A4DE472EC3F8}" sibTransId="{34CD9EE8-79E7-4D89-92BE-1B37C5EB9F08}"/>
    <dgm:cxn modelId="{50748658-6514-4712-964D-815B304E359F}" srcId="{4BE602D9-FDCA-4116-9C97-EA241DA9C7C6}" destId="{AED60E50-397F-46BA-BD5A-35B00B3C902B}" srcOrd="0" destOrd="0" parTransId="{BF16BAB7-DCF0-4364-A5CA-292F666B32DD}" sibTransId="{E3E0DB62-0FD6-4341-B31A-507F93A97ADA}"/>
    <dgm:cxn modelId="{E665AA58-2682-4154-9112-75D6FCF29214}" srcId="{9A129BAE-9E14-4074-B7EE-18AE2B4D942A}" destId="{0666BCFC-1EA7-4FA2-9C18-CEC6D4F88B0A}" srcOrd="6" destOrd="0" parTransId="{42D7367C-BF07-4FBE-9214-510A5CE7193C}" sibTransId="{99EEA285-6477-428A-AEE5-24A7628858EC}"/>
    <dgm:cxn modelId="{36D3017A-AA6A-4906-B269-98AB8806D455}" srcId="{4BE602D9-FDCA-4116-9C97-EA241DA9C7C6}" destId="{F437B83D-5751-4A91-AD77-20E21F1CE278}" srcOrd="3" destOrd="0" parTransId="{7BEAB894-39C8-465F-9901-792ED85D2995}" sibTransId="{20099566-170F-40DE-B1B1-0401871088E9}"/>
    <dgm:cxn modelId="{FDEF817B-183C-46F0-B4E8-97AFF1F571F3}" type="presOf" srcId="{62074A6B-9DA9-45BC-A15A-4E16492EE58D}" destId="{0DF9F52D-0EAB-4D79-AA16-AA9001AF82BD}" srcOrd="0" destOrd="0" presId="urn:microsoft.com/office/officeart/2005/8/layout/lProcess3"/>
    <dgm:cxn modelId="{B6634688-2033-4419-A1EA-820E0117EA76}" type="presOf" srcId="{F437B83D-5751-4A91-AD77-20E21F1CE278}" destId="{636AB204-C1D3-4DBB-896D-B6D3EF462C3D}" srcOrd="0" destOrd="0" presId="urn:microsoft.com/office/officeart/2005/8/layout/lProcess3"/>
    <dgm:cxn modelId="{219C9A88-2C4F-4405-8555-D337AFBA0CD6}" srcId="{4BE602D9-FDCA-4116-9C97-EA241DA9C7C6}" destId="{06A1D38C-F236-426E-BA87-64BE335701F2}" srcOrd="1" destOrd="0" parTransId="{7935175A-B7DD-49B3-AE2F-A6B396B15971}" sibTransId="{A0BAC149-9B4E-4962-A12B-3EB869ECA448}"/>
    <dgm:cxn modelId="{7CC11196-63E7-49FD-A8EC-0BEB3401C23E}" type="presOf" srcId="{5739B771-FD43-4E86-B89C-2072054FC069}" destId="{6943CD7C-6A3D-4916-897E-C6480B72F245}" srcOrd="0" destOrd="0" presId="urn:microsoft.com/office/officeart/2005/8/layout/lProcess3"/>
    <dgm:cxn modelId="{D3FE81A7-F1EE-4CD3-85C2-7959AAFBB178}" srcId="{9A129BAE-9E14-4074-B7EE-18AE2B4D942A}" destId="{5739B771-FD43-4E86-B89C-2072054FC069}" srcOrd="5" destOrd="0" parTransId="{E0869086-C9A3-48DC-B117-4473A0EB1ED9}" sibTransId="{8352804C-A0DB-4B55-AD0B-5C8A30E00393}"/>
    <dgm:cxn modelId="{9187A3AA-6FB9-4FAD-88BA-32DE35EB8927}" type="presOf" srcId="{63B82F9E-D2B4-4A38-B2BE-9CB9A59156BA}" destId="{33F3ED29-1E87-405A-B25D-5E399DEEC1C5}" srcOrd="0" destOrd="0" presId="urn:microsoft.com/office/officeart/2005/8/layout/lProcess3"/>
    <dgm:cxn modelId="{90167DAB-94B8-4F32-97B1-DE7F47A35FF3}" srcId="{9A129BAE-9E14-4074-B7EE-18AE2B4D942A}" destId="{A0FF79AB-CBB5-4688-89C1-52DC161AB7B1}" srcOrd="0" destOrd="0" parTransId="{1C166634-A0F3-4B58-9DF9-439C8DA17743}" sibTransId="{37B0ABCE-927C-4F7A-B584-8747EBF3D79F}"/>
    <dgm:cxn modelId="{D55081AB-B23B-405C-9379-3E4278FD2C6D}" type="presOf" srcId="{993568A9-D9FB-4B13-8BCA-84332F917FAB}" destId="{45C02665-73B8-4F60-BC56-37910EF2A549}" srcOrd="0" destOrd="0" presId="urn:microsoft.com/office/officeart/2005/8/layout/lProcess3"/>
    <dgm:cxn modelId="{E0F567AC-123B-421A-8439-4EA843E49C90}" type="presOf" srcId="{0666BCFC-1EA7-4FA2-9C18-CEC6D4F88B0A}" destId="{4ACCF24C-6277-47CE-905E-502776ADB7FE}" srcOrd="0" destOrd="0" presId="urn:microsoft.com/office/officeart/2005/8/layout/lProcess3"/>
    <dgm:cxn modelId="{713794B3-B3E4-4D19-B342-5599E4AABDCD}" type="presOf" srcId="{3EA8613C-D66B-40C3-A656-6BE4E3C0F2CB}" destId="{7ED9A091-D5A0-4872-80E9-CE5F87C3DC44}" srcOrd="0" destOrd="0" presId="urn:microsoft.com/office/officeart/2005/8/layout/lProcess3"/>
    <dgm:cxn modelId="{7504C8BE-BFEC-4F11-BA68-8208B063E873}" srcId="{3EA8613C-D66B-40C3-A656-6BE4E3C0F2CB}" destId="{AC5F9F54-7436-45F6-BF91-2AA57DEED0DD}" srcOrd="0" destOrd="0" parTransId="{C72B17B6-FBF5-45EA-85C8-69BDC1DC62CA}" sibTransId="{04AB662E-A1D0-4278-B9B5-5877F20DAA32}"/>
    <dgm:cxn modelId="{7D6CFED1-DB9A-49D0-B3D3-56FE35DE4806}" srcId="{ABB18A4C-D9F3-4266-8B46-2E274047DD53}" destId="{9A129BAE-9E14-4074-B7EE-18AE2B4D942A}" srcOrd="1" destOrd="0" parTransId="{CB2E91B8-73B6-423B-84FE-D79A1F05647A}" sibTransId="{93E325F9-E2DD-4137-B114-8D1C81FCD9AA}"/>
    <dgm:cxn modelId="{783C2FD4-51C2-44CA-9C0A-8E068A721236}" srcId="{9A129BAE-9E14-4074-B7EE-18AE2B4D942A}" destId="{FAD39DC2-4B35-4FDF-BBE9-28497DE9650F}" srcOrd="8" destOrd="0" parTransId="{61C11576-EDCA-4582-AEAE-336FCDE9F32D}" sibTransId="{D79A1574-CDC9-4822-BC80-4244C4A1E2A3}"/>
    <dgm:cxn modelId="{74075AD4-CB85-47BF-B8B4-492C3973F1BC}" type="presOf" srcId="{7A6EF1C3-C8BE-4AED-AD05-DC9DA01F91F8}" destId="{660E42F9-C5CE-4501-9875-62B7C9AE8B0F}" srcOrd="0" destOrd="0" presId="urn:microsoft.com/office/officeart/2005/8/layout/lProcess3"/>
    <dgm:cxn modelId="{CC0844D9-72B9-4A10-B690-1089EF7156EF}" type="presOf" srcId="{6A26E31F-A15D-4D11-A623-ECB6F4C50402}" destId="{B846AA6A-0EF8-41D7-8C27-2A763CFA9A29}" srcOrd="0" destOrd="0" presId="urn:microsoft.com/office/officeart/2005/8/layout/lProcess3"/>
    <dgm:cxn modelId="{602F5EDE-A8D2-49E3-AFD4-89E406447E5B}" srcId="{ABB18A4C-D9F3-4266-8B46-2E274047DD53}" destId="{3EA8613C-D66B-40C3-A656-6BE4E3C0F2CB}" srcOrd="0" destOrd="0" parTransId="{F5D997A7-BD07-4D84-AF79-380EDEFD0A05}" sibTransId="{21DE0ED9-5509-484C-BD78-871594E49E89}"/>
    <dgm:cxn modelId="{E63042E3-2996-4884-AA92-FB7F367B2EEB}" type="presOf" srcId="{4EAD2336-F674-426D-B93B-86C60DA2309E}" destId="{3B077CD5-F0AF-46DD-B03A-12669B707B76}" srcOrd="0" destOrd="0" presId="urn:microsoft.com/office/officeart/2005/8/layout/lProcess3"/>
    <dgm:cxn modelId="{960DE4ED-BBCE-4C8F-BB1E-1AF037959F64}" type="presOf" srcId="{AED60E50-397F-46BA-BD5A-35B00B3C902B}" destId="{CD3E19BB-38E4-48A0-8917-913AB7B82B03}" srcOrd="0" destOrd="0" presId="urn:microsoft.com/office/officeart/2005/8/layout/lProcess3"/>
    <dgm:cxn modelId="{1DAED6F0-9B01-4E54-A0BF-9B4372C3C595}" srcId="{4BE602D9-FDCA-4116-9C97-EA241DA9C7C6}" destId="{18524190-D255-435D-8CA8-A86DEC3D01F9}" srcOrd="2" destOrd="0" parTransId="{A1D71836-2494-434E-B8AD-BD3640F73A2B}" sibTransId="{62D334EB-EC13-4FD5-A0A8-DDAA24DA7B01}"/>
    <dgm:cxn modelId="{054CF2FB-3F1B-48AE-B615-6940230C8DD5}" srcId="{ABB18A4C-D9F3-4266-8B46-2E274047DD53}" destId="{4BE602D9-FDCA-4116-9C97-EA241DA9C7C6}" srcOrd="2" destOrd="0" parTransId="{7EC23535-916E-492D-A1A6-CBB221994F9E}" sibTransId="{975EB327-7693-4611-8203-B0A51467ECB1}"/>
    <dgm:cxn modelId="{BDEFFFFC-9C07-4DF4-99D4-F665AA0CCF44}" srcId="{4BE602D9-FDCA-4116-9C97-EA241DA9C7C6}" destId="{63B82F9E-D2B4-4A38-B2BE-9CB9A59156BA}" srcOrd="5" destOrd="0" parTransId="{254FD997-7F17-48C0-97DE-0939BE3ACE27}" sibTransId="{FD31AD7A-F9D2-4A86-886E-63D11820AA5F}"/>
    <dgm:cxn modelId="{D9E28032-4134-4412-91EB-094FF5B880D1}" type="presParOf" srcId="{078968A8-99AF-43B9-8631-6F5677B54E7D}" destId="{D200B77B-E357-4552-BFF4-E6435995DF1E}" srcOrd="0" destOrd="0" presId="urn:microsoft.com/office/officeart/2005/8/layout/lProcess3"/>
    <dgm:cxn modelId="{B57115B1-D4C8-468F-A3D1-7B911975205D}" type="presParOf" srcId="{D200B77B-E357-4552-BFF4-E6435995DF1E}" destId="{7ED9A091-D5A0-4872-80E9-CE5F87C3DC44}" srcOrd="0" destOrd="0" presId="urn:microsoft.com/office/officeart/2005/8/layout/lProcess3"/>
    <dgm:cxn modelId="{0B7F5701-1C42-47A2-BECD-3E5491B9A2B7}" type="presParOf" srcId="{D200B77B-E357-4552-BFF4-E6435995DF1E}" destId="{E0282DDC-A025-46DE-A423-BD9D0F3FD706}" srcOrd="1" destOrd="0" presId="urn:microsoft.com/office/officeart/2005/8/layout/lProcess3"/>
    <dgm:cxn modelId="{2F2BEC08-5DC3-4086-94A0-7D5F834EE554}" type="presParOf" srcId="{D200B77B-E357-4552-BFF4-E6435995DF1E}" destId="{90B4906D-672D-4E3C-91BF-8000C0942133}" srcOrd="2" destOrd="0" presId="urn:microsoft.com/office/officeart/2005/8/layout/lProcess3"/>
    <dgm:cxn modelId="{028B9086-D11C-491C-A4C4-89CFFF968BC1}" type="presParOf" srcId="{D200B77B-E357-4552-BFF4-E6435995DF1E}" destId="{58127305-87E0-4682-A8B6-05B8C2D88436}" srcOrd="3" destOrd="0" presId="urn:microsoft.com/office/officeart/2005/8/layout/lProcess3"/>
    <dgm:cxn modelId="{8BE43604-4F08-4407-ADA9-16B2DEDA1CA2}" type="presParOf" srcId="{D200B77B-E357-4552-BFF4-E6435995DF1E}" destId="{0DF9F52D-0EAB-4D79-AA16-AA9001AF82BD}" srcOrd="4" destOrd="0" presId="urn:microsoft.com/office/officeart/2005/8/layout/lProcess3"/>
    <dgm:cxn modelId="{A3FC3708-3E2D-4E91-B035-04BD177D4758}" type="presParOf" srcId="{078968A8-99AF-43B9-8631-6F5677B54E7D}" destId="{2FA22A68-68C7-4CD0-88FC-0429828B08D0}" srcOrd="1" destOrd="0" presId="urn:microsoft.com/office/officeart/2005/8/layout/lProcess3"/>
    <dgm:cxn modelId="{6DA4A0D6-BF79-4344-B6DF-FD27F88C05F2}" type="presParOf" srcId="{078968A8-99AF-43B9-8631-6F5677B54E7D}" destId="{28005675-5B2D-4B20-9564-77EBA33F3181}" srcOrd="2" destOrd="0" presId="urn:microsoft.com/office/officeart/2005/8/layout/lProcess3"/>
    <dgm:cxn modelId="{010812CC-22E7-42E0-8FBE-379AA3B237CF}" type="presParOf" srcId="{28005675-5B2D-4B20-9564-77EBA33F3181}" destId="{15D3D921-EB9C-448E-AFAC-9968951CE6B2}" srcOrd="0" destOrd="0" presId="urn:microsoft.com/office/officeart/2005/8/layout/lProcess3"/>
    <dgm:cxn modelId="{E720F1CC-26E3-4F64-83C4-794E84B61069}" type="presParOf" srcId="{28005675-5B2D-4B20-9564-77EBA33F3181}" destId="{C526DBAE-63BA-413A-BEC2-1D7EEC37B805}" srcOrd="1" destOrd="0" presId="urn:microsoft.com/office/officeart/2005/8/layout/lProcess3"/>
    <dgm:cxn modelId="{A77B96A2-8796-4B8A-BC03-A11A52D2F7FA}" type="presParOf" srcId="{28005675-5B2D-4B20-9564-77EBA33F3181}" destId="{41391448-4025-48B4-ACCF-78CD24C42D37}" srcOrd="2" destOrd="0" presId="urn:microsoft.com/office/officeart/2005/8/layout/lProcess3"/>
    <dgm:cxn modelId="{F9D3A3FF-6C22-4127-8366-AB7EE17CD4AF}" type="presParOf" srcId="{28005675-5B2D-4B20-9564-77EBA33F3181}" destId="{DFC4993B-16A0-4784-AD55-F67C6B25FD6D}" srcOrd="3" destOrd="0" presId="urn:microsoft.com/office/officeart/2005/8/layout/lProcess3"/>
    <dgm:cxn modelId="{08B13E70-64D6-4711-B3F6-FA05DB9882E4}" type="presParOf" srcId="{28005675-5B2D-4B20-9564-77EBA33F3181}" destId="{45C02665-73B8-4F60-BC56-37910EF2A549}" srcOrd="4" destOrd="0" presId="urn:microsoft.com/office/officeart/2005/8/layout/lProcess3"/>
    <dgm:cxn modelId="{CCB74670-AE99-4CD6-BBB9-F3AA2E877B79}" type="presParOf" srcId="{28005675-5B2D-4B20-9564-77EBA33F3181}" destId="{0412FFFD-1528-41AC-BE16-439095725AEB}" srcOrd="5" destOrd="0" presId="urn:microsoft.com/office/officeart/2005/8/layout/lProcess3"/>
    <dgm:cxn modelId="{8E2271ED-4568-4C17-8074-94749EC9A1E6}" type="presParOf" srcId="{28005675-5B2D-4B20-9564-77EBA33F3181}" destId="{3B077CD5-F0AF-46DD-B03A-12669B707B76}" srcOrd="6" destOrd="0" presId="urn:microsoft.com/office/officeart/2005/8/layout/lProcess3"/>
    <dgm:cxn modelId="{3DE05AE7-D36E-4D48-A80A-692656E914FB}" type="presParOf" srcId="{28005675-5B2D-4B20-9564-77EBA33F3181}" destId="{0856B79B-5BBE-4C69-92DE-4DD37B10A803}" srcOrd="7" destOrd="0" presId="urn:microsoft.com/office/officeart/2005/8/layout/lProcess3"/>
    <dgm:cxn modelId="{8B686EB3-9BFC-4BC1-8FA6-1276EAFDFFAE}" type="presParOf" srcId="{28005675-5B2D-4B20-9564-77EBA33F3181}" destId="{DE2E7645-EB39-4DB6-85F9-5C8DD59471F0}" srcOrd="8" destOrd="0" presId="urn:microsoft.com/office/officeart/2005/8/layout/lProcess3"/>
    <dgm:cxn modelId="{4374FC74-BD09-4FFD-9B57-E4C4AF7225D4}" type="presParOf" srcId="{28005675-5B2D-4B20-9564-77EBA33F3181}" destId="{4596C6F9-5C66-4D91-930E-E12885089C51}" srcOrd="9" destOrd="0" presId="urn:microsoft.com/office/officeart/2005/8/layout/lProcess3"/>
    <dgm:cxn modelId="{52792F3A-D152-4DA7-B7A5-0845441E7EC0}" type="presParOf" srcId="{28005675-5B2D-4B20-9564-77EBA33F3181}" destId="{B846AA6A-0EF8-41D7-8C27-2A763CFA9A29}" srcOrd="10" destOrd="0" presId="urn:microsoft.com/office/officeart/2005/8/layout/lProcess3"/>
    <dgm:cxn modelId="{718AE1EE-E51C-4CAA-8693-105FA8B94347}" type="presParOf" srcId="{28005675-5B2D-4B20-9564-77EBA33F3181}" destId="{A573D68E-8941-4724-A792-F2299713A979}" srcOrd="11" destOrd="0" presId="urn:microsoft.com/office/officeart/2005/8/layout/lProcess3"/>
    <dgm:cxn modelId="{58ABB1BA-B186-4898-9F46-6D13FB45CD23}" type="presParOf" srcId="{28005675-5B2D-4B20-9564-77EBA33F3181}" destId="{6943CD7C-6A3D-4916-897E-C6480B72F245}" srcOrd="12" destOrd="0" presId="urn:microsoft.com/office/officeart/2005/8/layout/lProcess3"/>
    <dgm:cxn modelId="{7EC513D5-9A25-4D6B-B157-53A2B49C1AB0}" type="presParOf" srcId="{28005675-5B2D-4B20-9564-77EBA33F3181}" destId="{71430594-5335-4F70-8028-FCCFEDDAE655}" srcOrd="13" destOrd="0" presId="urn:microsoft.com/office/officeart/2005/8/layout/lProcess3"/>
    <dgm:cxn modelId="{C727BA41-1185-4821-8EC9-E4CFB4D3108E}" type="presParOf" srcId="{28005675-5B2D-4B20-9564-77EBA33F3181}" destId="{4ACCF24C-6277-47CE-905E-502776ADB7FE}" srcOrd="14" destOrd="0" presId="urn:microsoft.com/office/officeart/2005/8/layout/lProcess3"/>
    <dgm:cxn modelId="{B4E9A117-660D-4C2F-8FEA-E96923001197}" type="presParOf" srcId="{28005675-5B2D-4B20-9564-77EBA33F3181}" destId="{FFAFAC73-46CC-4DDD-8758-571ABBA4EB95}" srcOrd="15" destOrd="0" presId="urn:microsoft.com/office/officeart/2005/8/layout/lProcess3"/>
    <dgm:cxn modelId="{DE7D1977-2AE1-4DCC-B818-4F4BA2880763}" type="presParOf" srcId="{28005675-5B2D-4B20-9564-77EBA33F3181}" destId="{F96185D7-7F23-4170-A96C-8C4A94FA45B5}" srcOrd="16" destOrd="0" presId="urn:microsoft.com/office/officeart/2005/8/layout/lProcess3"/>
    <dgm:cxn modelId="{AF87C980-6208-4BCC-AFC8-022F91CDCDD9}" type="presParOf" srcId="{28005675-5B2D-4B20-9564-77EBA33F3181}" destId="{272ED7A0-665E-46AC-8615-2E8A196CEAE7}" srcOrd="17" destOrd="0" presId="urn:microsoft.com/office/officeart/2005/8/layout/lProcess3"/>
    <dgm:cxn modelId="{8A160CE9-8193-4BE5-9164-C61389CC54EF}" type="presParOf" srcId="{28005675-5B2D-4B20-9564-77EBA33F3181}" destId="{1365A6C1-CD1E-4B6F-B033-6252FC0CDCB7}" srcOrd="18" destOrd="0" presId="urn:microsoft.com/office/officeart/2005/8/layout/lProcess3"/>
    <dgm:cxn modelId="{B4B43D58-CAF0-43EB-BDCA-662B63259A44}" type="presParOf" srcId="{078968A8-99AF-43B9-8631-6F5677B54E7D}" destId="{E5DE2D9E-6AEB-49C5-9968-4E9CD131C601}" srcOrd="3" destOrd="0" presId="urn:microsoft.com/office/officeart/2005/8/layout/lProcess3"/>
    <dgm:cxn modelId="{47607E08-7EF2-4AB4-8DB1-8CAFD50481A7}" type="presParOf" srcId="{078968A8-99AF-43B9-8631-6F5677B54E7D}" destId="{2C453BB0-4F69-4B1D-BED5-8B83E9065289}" srcOrd="4" destOrd="0" presId="urn:microsoft.com/office/officeart/2005/8/layout/lProcess3"/>
    <dgm:cxn modelId="{6D8032CF-D478-4C1D-AAD5-48BA66AD3B8E}" type="presParOf" srcId="{2C453BB0-4F69-4B1D-BED5-8B83E9065289}" destId="{4249BA07-2475-4F38-87BE-D4F100852096}" srcOrd="0" destOrd="0" presId="urn:microsoft.com/office/officeart/2005/8/layout/lProcess3"/>
    <dgm:cxn modelId="{F378BA2A-0754-4DE0-8127-5A5760818CE9}" type="presParOf" srcId="{2C453BB0-4F69-4B1D-BED5-8B83E9065289}" destId="{5959A6B5-D519-4070-BFDE-29CA8ECA66BB}" srcOrd="1" destOrd="0" presId="urn:microsoft.com/office/officeart/2005/8/layout/lProcess3"/>
    <dgm:cxn modelId="{D9B67ADA-D0EE-4E52-BE14-81AC5B00EB1B}" type="presParOf" srcId="{2C453BB0-4F69-4B1D-BED5-8B83E9065289}" destId="{CD3E19BB-38E4-48A0-8917-913AB7B82B03}" srcOrd="2" destOrd="0" presId="urn:microsoft.com/office/officeart/2005/8/layout/lProcess3"/>
    <dgm:cxn modelId="{6EB928DA-F739-40B3-8A34-7F9EBC612CE2}" type="presParOf" srcId="{2C453BB0-4F69-4B1D-BED5-8B83E9065289}" destId="{68F65F0E-3AE9-41FA-80D9-F3BD718DB534}" srcOrd="3" destOrd="0" presId="urn:microsoft.com/office/officeart/2005/8/layout/lProcess3"/>
    <dgm:cxn modelId="{CA23849D-FD9A-4966-8809-C0849D77D66C}" type="presParOf" srcId="{2C453BB0-4F69-4B1D-BED5-8B83E9065289}" destId="{95692EBD-7A46-41F8-9980-2EE9CD4C7846}" srcOrd="4" destOrd="0" presId="urn:microsoft.com/office/officeart/2005/8/layout/lProcess3"/>
    <dgm:cxn modelId="{22EFB0BB-E591-4492-AED4-62056241E636}" type="presParOf" srcId="{2C453BB0-4F69-4B1D-BED5-8B83E9065289}" destId="{B34D524A-7139-4539-B208-30153D848E81}" srcOrd="5" destOrd="0" presId="urn:microsoft.com/office/officeart/2005/8/layout/lProcess3"/>
    <dgm:cxn modelId="{7D20655B-1784-4326-9802-5EFE3D451D5C}" type="presParOf" srcId="{2C453BB0-4F69-4B1D-BED5-8B83E9065289}" destId="{717F03AC-4FE9-48BB-8158-9469CFB3F5D9}" srcOrd="6" destOrd="0" presId="urn:microsoft.com/office/officeart/2005/8/layout/lProcess3"/>
    <dgm:cxn modelId="{82314260-68CB-43E8-A682-5CCC104F16DF}" type="presParOf" srcId="{2C453BB0-4F69-4B1D-BED5-8B83E9065289}" destId="{991B9DC6-0EB2-4E97-B526-C4A63FB36F07}" srcOrd="7" destOrd="0" presId="urn:microsoft.com/office/officeart/2005/8/layout/lProcess3"/>
    <dgm:cxn modelId="{F6B61FEF-9160-423D-BEB8-BEFFBB0AC8A9}" type="presParOf" srcId="{2C453BB0-4F69-4B1D-BED5-8B83E9065289}" destId="{636AB204-C1D3-4DBB-896D-B6D3EF462C3D}" srcOrd="8" destOrd="0" presId="urn:microsoft.com/office/officeart/2005/8/layout/lProcess3"/>
    <dgm:cxn modelId="{1B69B90A-574E-4DBF-A393-3AA999A3D368}" type="presParOf" srcId="{2C453BB0-4F69-4B1D-BED5-8B83E9065289}" destId="{905CFF4C-8C54-4540-8F9E-EE99C4E7077F}" srcOrd="9" destOrd="0" presId="urn:microsoft.com/office/officeart/2005/8/layout/lProcess3"/>
    <dgm:cxn modelId="{C9393E0D-FDF4-4857-A908-85EF9DBEAC4D}" type="presParOf" srcId="{2C453BB0-4F69-4B1D-BED5-8B83E9065289}" destId="{660E42F9-C5CE-4501-9875-62B7C9AE8B0F}" srcOrd="10" destOrd="0" presId="urn:microsoft.com/office/officeart/2005/8/layout/lProcess3"/>
    <dgm:cxn modelId="{5F6ECBC0-2E7F-4E85-A9CD-84AB3FC6BD3B}" type="presParOf" srcId="{2C453BB0-4F69-4B1D-BED5-8B83E9065289}" destId="{82BE3C34-C922-4435-A4A0-5550C07C5D45}" srcOrd="11" destOrd="0" presId="urn:microsoft.com/office/officeart/2005/8/layout/lProcess3"/>
    <dgm:cxn modelId="{312BF82C-82D7-42D8-B8B9-1918FA75C874}" type="presParOf" srcId="{2C453BB0-4F69-4B1D-BED5-8B83E9065289}" destId="{33F3ED29-1E87-405A-B25D-5E399DEEC1C5}" srcOrd="1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5FEC4C8-BF37-4698-9EB9-CF6AAF9A5774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0AC3CB0-B1E2-4CAF-ACD7-74A6DF664928}">
      <dgm:prSet phldrT="[Texto]" custT="1"/>
      <dgm:spPr/>
      <dgm:t>
        <a:bodyPr/>
        <a:lstStyle/>
        <a:p>
          <a:r>
            <a:rPr lang="pt-BR" sz="2000" dirty="0">
              <a:latin typeface="Bahnschrift" panose="020B0502040204020203" pitchFamily="34" charset="0"/>
            </a:rPr>
            <a:t>VISÃO</a:t>
          </a:r>
        </a:p>
      </dgm:t>
    </dgm:pt>
    <dgm:pt modelId="{6A65EE8E-D517-4095-A1B6-C80DBE0F0ED5}" type="parTrans" cxnId="{7D91199D-991C-4790-AB1A-85892AEEFEE8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1A896035-EDFB-4C8F-9693-F0E2CF6D682D}" type="sibTrans" cxnId="{7D91199D-991C-4790-AB1A-85892AEEFEE8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1783670D-6DB6-493A-8AD4-B82EBB6C1210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Ser reconhecido como referência na defesa e fomento das boas práticas da Arquitetura e Urbanismo</a:t>
          </a:r>
        </a:p>
      </dgm:t>
    </dgm:pt>
    <dgm:pt modelId="{E822F2E6-0185-4E9F-BD12-09E6A2EB0606}" type="parTrans" cxnId="{BF0293EC-2AEB-48CA-A65C-BDBB2D92AED4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40D88868-FDE7-49C5-9E05-747B125038F2}" type="sibTrans" cxnId="{BF0293EC-2AEB-48CA-A65C-BDBB2D92AED4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963FF1B2-4C5E-4C20-8ECA-DED5019133DE}" type="pres">
      <dgm:prSet presAssocID="{35FEC4C8-BF37-4698-9EB9-CF6AAF9A5774}" presName="Name0" presStyleCnt="0">
        <dgm:presLayoutVars>
          <dgm:dir/>
          <dgm:animLvl val="lvl"/>
          <dgm:resizeHandles val="exact"/>
        </dgm:presLayoutVars>
      </dgm:prSet>
      <dgm:spPr/>
    </dgm:pt>
    <dgm:pt modelId="{B9339D29-31FE-48CC-92DB-83F53C7F0C76}" type="pres">
      <dgm:prSet presAssocID="{50AC3CB0-B1E2-4CAF-ACD7-74A6DF664928}" presName="linNode" presStyleCnt="0"/>
      <dgm:spPr/>
    </dgm:pt>
    <dgm:pt modelId="{F23C78EE-ABEB-4F90-B144-418AFBAAB586}" type="pres">
      <dgm:prSet presAssocID="{50AC3CB0-B1E2-4CAF-ACD7-74A6DF664928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584E5E3E-05A1-4242-810F-3BA12A86C51D}" type="pres">
      <dgm:prSet presAssocID="{50AC3CB0-B1E2-4CAF-ACD7-74A6DF664928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1FD69B28-D381-4A36-8B30-839F991500CD}" type="presOf" srcId="{50AC3CB0-B1E2-4CAF-ACD7-74A6DF664928}" destId="{F23C78EE-ABEB-4F90-B144-418AFBAAB586}" srcOrd="0" destOrd="0" presId="urn:microsoft.com/office/officeart/2005/8/layout/vList5"/>
    <dgm:cxn modelId="{2CFA7149-A449-4E88-AA4F-54267C7234F3}" type="presOf" srcId="{35FEC4C8-BF37-4698-9EB9-CF6AAF9A5774}" destId="{963FF1B2-4C5E-4C20-8ECA-DED5019133DE}" srcOrd="0" destOrd="0" presId="urn:microsoft.com/office/officeart/2005/8/layout/vList5"/>
    <dgm:cxn modelId="{7D91199D-991C-4790-AB1A-85892AEEFEE8}" srcId="{35FEC4C8-BF37-4698-9EB9-CF6AAF9A5774}" destId="{50AC3CB0-B1E2-4CAF-ACD7-74A6DF664928}" srcOrd="0" destOrd="0" parTransId="{6A65EE8E-D517-4095-A1B6-C80DBE0F0ED5}" sibTransId="{1A896035-EDFB-4C8F-9693-F0E2CF6D682D}"/>
    <dgm:cxn modelId="{83C926AE-04F0-4180-8F49-453E0247586F}" type="presOf" srcId="{1783670D-6DB6-493A-8AD4-B82EBB6C1210}" destId="{584E5E3E-05A1-4242-810F-3BA12A86C51D}" srcOrd="0" destOrd="0" presId="urn:microsoft.com/office/officeart/2005/8/layout/vList5"/>
    <dgm:cxn modelId="{BF0293EC-2AEB-48CA-A65C-BDBB2D92AED4}" srcId="{50AC3CB0-B1E2-4CAF-ACD7-74A6DF664928}" destId="{1783670D-6DB6-493A-8AD4-B82EBB6C1210}" srcOrd="0" destOrd="0" parTransId="{E822F2E6-0185-4E9F-BD12-09E6A2EB0606}" sibTransId="{40D88868-FDE7-49C5-9E05-747B125038F2}"/>
    <dgm:cxn modelId="{EE01B037-2C48-4727-BD87-B893C52CD2C1}" type="presParOf" srcId="{963FF1B2-4C5E-4C20-8ECA-DED5019133DE}" destId="{B9339D29-31FE-48CC-92DB-83F53C7F0C76}" srcOrd="0" destOrd="0" presId="urn:microsoft.com/office/officeart/2005/8/layout/vList5"/>
    <dgm:cxn modelId="{7FBDDF22-BEC4-4579-A709-D8B553EB194D}" type="presParOf" srcId="{B9339D29-31FE-48CC-92DB-83F53C7F0C76}" destId="{F23C78EE-ABEB-4F90-B144-418AFBAAB586}" srcOrd="0" destOrd="0" presId="urn:microsoft.com/office/officeart/2005/8/layout/vList5"/>
    <dgm:cxn modelId="{B2A01A7E-FF7D-43C7-9D2D-DB1D7F9C6A40}" type="presParOf" srcId="{B9339D29-31FE-48CC-92DB-83F53C7F0C76}" destId="{584E5E3E-05A1-4242-810F-3BA12A86C51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877144-F6A6-44A3-A413-0D24477B0915}" type="doc">
      <dgm:prSet loTypeId="urn:microsoft.com/office/officeart/2008/layout/AscendingPictureAccentProcess" loCatId="pictur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1103B09C-5F8F-4BFC-B35B-6907BFBA5372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Gerências e Assessorias dos CAU/</a:t>
          </a:r>
          <a:r>
            <a:rPr lang="pt-BR" dirty="0" err="1">
              <a:latin typeface="Bahnschrift" panose="020B0502040204020203" pitchFamily="34" charset="0"/>
            </a:rPr>
            <a:t>UFs</a:t>
          </a:r>
          <a:endParaRPr lang="pt-BR" dirty="0">
            <a:latin typeface="Bahnschrift" panose="020B0502040204020203" pitchFamily="34" charset="0"/>
          </a:endParaRPr>
        </a:p>
      </dgm:t>
    </dgm:pt>
    <dgm:pt modelId="{AABCEF12-4DAB-4615-88A7-B010962A2486}" type="parTrans" cxnId="{E75F5C99-DDE7-4A06-A461-0E8F22D0CF4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7285618-85DA-4937-BF37-D4D516A66324}" type="sibTrans" cxnId="{E75F5C99-DDE7-4A06-A461-0E8F22D0CF4A}">
      <dgm:prSet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DB19FCC7-6A49-4537-BB90-2B0F3415CFC7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Controladorias e Gerências de Planejamento do CAU/BR e CAU/</a:t>
          </a:r>
          <a:r>
            <a:rPr lang="pt-BR" dirty="0" err="1">
              <a:latin typeface="Bahnschrift" panose="020B0502040204020203" pitchFamily="34" charset="0"/>
            </a:rPr>
            <a:t>UFs</a:t>
          </a:r>
          <a:endParaRPr lang="pt-BR" dirty="0">
            <a:latin typeface="Bahnschrift" panose="020B0502040204020203" pitchFamily="34" charset="0"/>
          </a:endParaRPr>
        </a:p>
      </dgm:t>
    </dgm:pt>
    <dgm:pt modelId="{62B72A82-D7CE-4F75-B635-8C6848524F1F}" type="parTrans" cxnId="{CA85779E-8D0E-4067-9730-AE5A41C31CF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C4EABAE4-4501-4A8C-B3BF-DBDE6C643AB9}" type="sibTrans" cxnId="{CA85779E-8D0E-4067-9730-AE5A41C31CFA}">
      <dgm:prSet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8DD1F6D4-0CCC-441E-81EE-B7EC42237577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Auditorias Internas do CAU/BR e CAU/</a:t>
          </a:r>
          <a:r>
            <a:rPr lang="pt-BR" dirty="0" err="1">
              <a:latin typeface="Bahnschrift" panose="020B0502040204020203" pitchFamily="34" charset="0"/>
            </a:rPr>
            <a:t>Ufs</a:t>
          </a:r>
          <a:r>
            <a:rPr lang="pt-BR" dirty="0">
              <a:latin typeface="Bahnschrift" panose="020B0502040204020203" pitchFamily="34" charset="0"/>
            </a:rPr>
            <a:t> e Auditoria Independente</a:t>
          </a:r>
        </a:p>
      </dgm:t>
    </dgm:pt>
    <dgm:pt modelId="{5177798A-751A-4B51-BE5E-A1146957AF50}" type="parTrans" cxnId="{31CAE66D-36BF-4150-927C-F5160C1B5D9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8129EBE8-7AF6-4C68-BA86-23B65460BAB4}" type="sibTrans" cxnId="{31CAE66D-36BF-4150-927C-F5160C1B5D9A}">
      <dgm:prSet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70E10B30-EF42-46E1-838A-847582CAD9F3}" type="pres">
      <dgm:prSet presAssocID="{BE877144-F6A6-44A3-A413-0D24477B0915}" presName="Name0" presStyleCnt="0">
        <dgm:presLayoutVars>
          <dgm:chMax val="7"/>
          <dgm:chPref val="7"/>
          <dgm:dir/>
        </dgm:presLayoutVars>
      </dgm:prSet>
      <dgm:spPr/>
    </dgm:pt>
    <dgm:pt modelId="{E13F91E0-57EF-4A35-A97D-D4AAB379679A}" type="pres">
      <dgm:prSet presAssocID="{BE877144-F6A6-44A3-A413-0D24477B0915}" presName="dot1" presStyleLbl="alignNode1" presStyleIdx="0" presStyleCnt="12"/>
      <dgm:spPr/>
    </dgm:pt>
    <dgm:pt modelId="{1194907E-EF06-4E33-A1B9-5348423FEE97}" type="pres">
      <dgm:prSet presAssocID="{BE877144-F6A6-44A3-A413-0D24477B0915}" presName="dot2" presStyleLbl="alignNode1" presStyleIdx="1" presStyleCnt="12"/>
      <dgm:spPr/>
    </dgm:pt>
    <dgm:pt modelId="{06EE87D1-0393-4B00-940B-5EEB99F3E9F4}" type="pres">
      <dgm:prSet presAssocID="{BE877144-F6A6-44A3-A413-0D24477B0915}" presName="dot3" presStyleLbl="alignNode1" presStyleIdx="2" presStyleCnt="12"/>
      <dgm:spPr/>
    </dgm:pt>
    <dgm:pt modelId="{E4860297-EDC0-449A-9D95-9D04402A537F}" type="pres">
      <dgm:prSet presAssocID="{BE877144-F6A6-44A3-A413-0D24477B0915}" presName="dot4" presStyleLbl="alignNode1" presStyleIdx="3" presStyleCnt="12"/>
      <dgm:spPr/>
    </dgm:pt>
    <dgm:pt modelId="{70392C2E-6FDE-476D-8C5E-9F8EE2E4A00C}" type="pres">
      <dgm:prSet presAssocID="{BE877144-F6A6-44A3-A413-0D24477B0915}" presName="dot5" presStyleLbl="alignNode1" presStyleIdx="4" presStyleCnt="12"/>
      <dgm:spPr/>
    </dgm:pt>
    <dgm:pt modelId="{01FBA81A-0DAB-4259-BCBB-5738228428C5}" type="pres">
      <dgm:prSet presAssocID="{BE877144-F6A6-44A3-A413-0D24477B0915}" presName="dotArrow1" presStyleLbl="alignNode1" presStyleIdx="5" presStyleCnt="12"/>
      <dgm:spPr/>
    </dgm:pt>
    <dgm:pt modelId="{002C5192-0FA4-4C2E-A1F9-F3DAE5A9BA87}" type="pres">
      <dgm:prSet presAssocID="{BE877144-F6A6-44A3-A413-0D24477B0915}" presName="dotArrow2" presStyleLbl="alignNode1" presStyleIdx="6" presStyleCnt="12"/>
      <dgm:spPr/>
    </dgm:pt>
    <dgm:pt modelId="{1ACD1ACF-EA61-4E88-82B4-A3F84877BF0E}" type="pres">
      <dgm:prSet presAssocID="{BE877144-F6A6-44A3-A413-0D24477B0915}" presName="dotArrow3" presStyleLbl="alignNode1" presStyleIdx="7" presStyleCnt="12"/>
      <dgm:spPr/>
    </dgm:pt>
    <dgm:pt modelId="{A7AB3FD1-D3D7-4B45-B95F-D1FF2B65A0C3}" type="pres">
      <dgm:prSet presAssocID="{BE877144-F6A6-44A3-A413-0D24477B0915}" presName="dotArrow4" presStyleLbl="alignNode1" presStyleIdx="8" presStyleCnt="12"/>
      <dgm:spPr/>
    </dgm:pt>
    <dgm:pt modelId="{CCAE30C2-6D2C-48EB-9D3D-DE7FA1CDB312}" type="pres">
      <dgm:prSet presAssocID="{BE877144-F6A6-44A3-A413-0D24477B0915}" presName="dotArrow5" presStyleLbl="alignNode1" presStyleIdx="9" presStyleCnt="12"/>
      <dgm:spPr/>
    </dgm:pt>
    <dgm:pt modelId="{EFAB22EA-9678-4743-B858-A9E917A24E64}" type="pres">
      <dgm:prSet presAssocID="{BE877144-F6A6-44A3-A413-0D24477B0915}" presName="dotArrow6" presStyleLbl="alignNode1" presStyleIdx="10" presStyleCnt="12"/>
      <dgm:spPr/>
    </dgm:pt>
    <dgm:pt modelId="{8F0161DE-F3BA-4C66-89B8-15D25FBC092C}" type="pres">
      <dgm:prSet presAssocID="{BE877144-F6A6-44A3-A413-0D24477B0915}" presName="dotArrow7" presStyleLbl="alignNode1" presStyleIdx="11" presStyleCnt="12"/>
      <dgm:spPr/>
    </dgm:pt>
    <dgm:pt modelId="{377F7415-07EA-4BB0-9666-B95A3BF0D846}" type="pres">
      <dgm:prSet presAssocID="{1103B09C-5F8F-4BFC-B35B-6907BFBA5372}" presName="parTx1" presStyleLbl="node1" presStyleIdx="0" presStyleCnt="3"/>
      <dgm:spPr/>
    </dgm:pt>
    <dgm:pt modelId="{C6E173A8-6E98-4C73-A905-B1EF5D231B7F}" type="pres">
      <dgm:prSet presAssocID="{B7285618-85DA-4937-BF37-D4D516A66324}" presName="picture1" presStyleCnt="0"/>
      <dgm:spPr/>
    </dgm:pt>
    <dgm:pt modelId="{77A2F903-DBBB-43EE-BB71-E1C0B09D2A4A}" type="pres">
      <dgm:prSet presAssocID="{B7285618-85DA-4937-BF37-D4D516A66324}" presName="imageRepeatNode" presStyleLbl="fgImgPlace1" presStyleIdx="0" presStyleCnt="3"/>
      <dgm:spPr/>
    </dgm:pt>
    <dgm:pt modelId="{070DCBFD-E92F-4224-AF13-57B18BC0E487}" type="pres">
      <dgm:prSet presAssocID="{DB19FCC7-6A49-4537-BB90-2B0F3415CFC7}" presName="parTx2" presStyleLbl="node1" presStyleIdx="1" presStyleCnt="3"/>
      <dgm:spPr/>
    </dgm:pt>
    <dgm:pt modelId="{FB97AC0E-43EF-4B7A-A811-A49FFDE8058D}" type="pres">
      <dgm:prSet presAssocID="{C4EABAE4-4501-4A8C-B3BF-DBDE6C643AB9}" presName="picture2" presStyleCnt="0"/>
      <dgm:spPr/>
    </dgm:pt>
    <dgm:pt modelId="{2BF8DDA4-5EA8-46F4-B86E-291D5420A0BE}" type="pres">
      <dgm:prSet presAssocID="{C4EABAE4-4501-4A8C-B3BF-DBDE6C643AB9}" presName="imageRepeatNode" presStyleLbl="fgImgPlace1" presStyleIdx="1" presStyleCnt="3"/>
      <dgm:spPr/>
    </dgm:pt>
    <dgm:pt modelId="{26990D58-F391-4D5E-8898-96473F3B49CD}" type="pres">
      <dgm:prSet presAssocID="{8DD1F6D4-0CCC-441E-81EE-B7EC42237577}" presName="parTx3" presStyleLbl="node1" presStyleIdx="2" presStyleCnt="3"/>
      <dgm:spPr/>
    </dgm:pt>
    <dgm:pt modelId="{3D44FC9B-87AF-4F0C-939C-6CB8F489DD30}" type="pres">
      <dgm:prSet presAssocID="{8129EBE8-7AF6-4C68-BA86-23B65460BAB4}" presName="picture3" presStyleCnt="0"/>
      <dgm:spPr/>
    </dgm:pt>
    <dgm:pt modelId="{D584C9B3-88D0-4594-8236-8D2078D863E9}" type="pres">
      <dgm:prSet presAssocID="{8129EBE8-7AF6-4C68-BA86-23B65460BAB4}" presName="imageRepeatNode" presStyleLbl="fgImgPlace1" presStyleIdx="2" presStyleCnt="3"/>
      <dgm:spPr/>
    </dgm:pt>
  </dgm:ptLst>
  <dgm:cxnLst>
    <dgm:cxn modelId="{5DFDBA18-98A7-49AA-93A3-F14141A84AF0}" type="presOf" srcId="{DB19FCC7-6A49-4537-BB90-2B0F3415CFC7}" destId="{070DCBFD-E92F-4224-AF13-57B18BC0E487}" srcOrd="0" destOrd="0" presId="urn:microsoft.com/office/officeart/2008/layout/AscendingPictureAccentProcess"/>
    <dgm:cxn modelId="{28200E5B-65F6-4DB4-8A89-FDAE6B55700F}" type="presOf" srcId="{8129EBE8-7AF6-4C68-BA86-23B65460BAB4}" destId="{D584C9B3-88D0-4594-8236-8D2078D863E9}" srcOrd="0" destOrd="0" presId="urn:microsoft.com/office/officeart/2008/layout/AscendingPictureAccentProcess"/>
    <dgm:cxn modelId="{31CAE66D-36BF-4150-927C-F5160C1B5D9A}" srcId="{BE877144-F6A6-44A3-A413-0D24477B0915}" destId="{8DD1F6D4-0CCC-441E-81EE-B7EC42237577}" srcOrd="2" destOrd="0" parTransId="{5177798A-751A-4B51-BE5E-A1146957AF50}" sibTransId="{8129EBE8-7AF6-4C68-BA86-23B65460BAB4}"/>
    <dgm:cxn modelId="{524CA259-DB10-4DFC-A04A-F759C69D1349}" type="presOf" srcId="{C4EABAE4-4501-4A8C-B3BF-DBDE6C643AB9}" destId="{2BF8DDA4-5EA8-46F4-B86E-291D5420A0BE}" srcOrd="0" destOrd="0" presId="urn:microsoft.com/office/officeart/2008/layout/AscendingPictureAccentProcess"/>
    <dgm:cxn modelId="{5C0B648E-E856-4F5C-A396-C1CD58ACA8CD}" type="presOf" srcId="{B7285618-85DA-4937-BF37-D4D516A66324}" destId="{77A2F903-DBBB-43EE-BB71-E1C0B09D2A4A}" srcOrd="0" destOrd="0" presId="urn:microsoft.com/office/officeart/2008/layout/AscendingPictureAccentProcess"/>
    <dgm:cxn modelId="{E75F5C99-DDE7-4A06-A461-0E8F22D0CF4A}" srcId="{BE877144-F6A6-44A3-A413-0D24477B0915}" destId="{1103B09C-5F8F-4BFC-B35B-6907BFBA5372}" srcOrd="0" destOrd="0" parTransId="{AABCEF12-4DAB-4615-88A7-B010962A2486}" sibTransId="{B7285618-85DA-4937-BF37-D4D516A66324}"/>
    <dgm:cxn modelId="{CA85779E-8D0E-4067-9730-AE5A41C31CFA}" srcId="{BE877144-F6A6-44A3-A413-0D24477B0915}" destId="{DB19FCC7-6A49-4537-BB90-2B0F3415CFC7}" srcOrd="1" destOrd="0" parTransId="{62B72A82-D7CE-4F75-B635-8C6848524F1F}" sibTransId="{C4EABAE4-4501-4A8C-B3BF-DBDE6C643AB9}"/>
    <dgm:cxn modelId="{7DD31DA1-20EF-4180-9750-17BB5E7F9CEF}" type="presOf" srcId="{BE877144-F6A6-44A3-A413-0D24477B0915}" destId="{70E10B30-EF42-46E1-838A-847582CAD9F3}" srcOrd="0" destOrd="0" presId="urn:microsoft.com/office/officeart/2008/layout/AscendingPictureAccentProcess"/>
    <dgm:cxn modelId="{EEEB8FBB-5606-4539-ADF1-3B7E242716D8}" type="presOf" srcId="{1103B09C-5F8F-4BFC-B35B-6907BFBA5372}" destId="{377F7415-07EA-4BB0-9666-B95A3BF0D846}" srcOrd="0" destOrd="0" presId="urn:microsoft.com/office/officeart/2008/layout/AscendingPictureAccentProcess"/>
    <dgm:cxn modelId="{45DD66C9-7AEF-4D80-8E4D-75ADD347A242}" type="presOf" srcId="{8DD1F6D4-0CCC-441E-81EE-B7EC42237577}" destId="{26990D58-F391-4D5E-8898-96473F3B49CD}" srcOrd="0" destOrd="0" presId="urn:microsoft.com/office/officeart/2008/layout/AscendingPictureAccentProcess"/>
    <dgm:cxn modelId="{A3FAC743-41AD-42A6-A9FD-072533E80015}" type="presParOf" srcId="{70E10B30-EF42-46E1-838A-847582CAD9F3}" destId="{E13F91E0-57EF-4A35-A97D-D4AAB379679A}" srcOrd="0" destOrd="0" presId="urn:microsoft.com/office/officeart/2008/layout/AscendingPictureAccentProcess"/>
    <dgm:cxn modelId="{17795AD7-4984-4D6E-8D32-3EB8FEE0A5BA}" type="presParOf" srcId="{70E10B30-EF42-46E1-838A-847582CAD9F3}" destId="{1194907E-EF06-4E33-A1B9-5348423FEE97}" srcOrd="1" destOrd="0" presId="urn:microsoft.com/office/officeart/2008/layout/AscendingPictureAccentProcess"/>
    <dgm:cxn modelId="{BD610FB3-D3D7-4705-9A59-0FB2D6EEE751}" type="presParOf" srcId="{70E10B30-EF42-46E1-838A-847582CAD9F3}" destId="{06EE87D1-0393-4B00-940B-5EEB99F3E9F4}" srcOrd="2" destOrd="0" presId="urn:microsoft.com/office/officeart/2008/layout/AscendingPictureAccentProcess"/>
    <dgm:cxn modelId="{F2033186-A9A1-4164-B303-0BC634313374}" type="presParOf" srcId="{70E10B30-EF42-46E1-838A-847582CAD9F3}" destId="{E4860297-EDC0-449A-9D95-9D04402A537F}" srcOrd="3" destOrd="0" presId="urn:microsoft.com/office/officeart/2008/layout/AscendingPictureAccentProcess"/>
    <dgm:cxn modelId="{52B844E2-A676-407B-A463-330F3A132FE7}" type="presParOf" srcId="{70E10B30-EF42-46E1-838A-847582CAD9F3}" destId="{70392C2E-6FDE-476D-8C5E-9F8EE2E4A00C}" srcOrd="4" destOrd="0" presId="urn:microsoft.com/office/officeart/2008/layout/AscendingPictureAccentProcess"/>
    <dgm:cxn modelId="{E42C7A07-0DF8-45ED-9713-17381AFE1976}" type="presParOf" srcId="{70E10B30-EF42-46E1-838A-847582CAD9F3}" destId="{01FBA81A-0DAB-4259-BCBB-5738228428C5}" srcOrd="5" destOrd="0" presId="urn:microsoft.com/office/officeart/2008/layout/AscendingPictureAccentProcess"/>
    <dgm:cxn modelId="{A6F6D24A-BD8A-459E-88B4-34C43353099E}" type="presParOf" srcId="{70E10B30-EF42-46E1-838A-847582CAD9F3}" destId="{002C5192-0FA4-4C2E-A1F9-F3DAE5A9BA87}" srcOrd="6" destOrd="0" presId="urn:microsoft.com/office/officeart/2008/layout/AscendingPictureAccentProcess"/>
    <dgm:cxn modelId="{1232CDB0-C4CA-4C83-8949-1D518F491025}" type="presParOf" srcId="{70E10B30-EF42-46E1-838A-847582CAD9F3}" destId="{1ACD1ACF-EA61-4E88-82B4-A3F84877BF0E}" srcOrd="7" destOrd="0" presId="urn:microsoft.com/office/officeart/2008/layout/AscendingPictureAccentProcess"/>
    <dgm:cxn modelId="{F18BFC52-369A-44AE-B7F6-0F095A0FC3B9}" type="presParOf" srcId="{70E10B30-EF42-46E1-838A-847582CAD9F3}" destId="{A7AB3FD1-D3D7-4B45-B95F-D1FF2B65A0C3}" srcOrd="8" destOrd="0" presId="urn:microsoft.com/office/officeart/2008/layout/AscendingPictureAccentProcess"/>
    <dgm:cxn modelId="{5CECD163-CDD6-45F6-B952-2A7EB99ED4B8}" type="presParOf" srcId="{70E10B30-EF42-46E1-838A-847582CAD9F3}" destId="{CCAE30C2-6D2C-48EB-9D3D-DE7FA1CDB312}" srcOrd="9" destOrd="0" presId="urn:microsoft.com/office/officeart/2008/layout/AscendingPictureAccentProcess"/>
    <dgm:cxn modelId="{65A891C5-2EF8-47E1-BD99-E7AAEEC6DF90}" type="presParOf" srcId="{70E10B30-EF42-46E1-838A-847582CAD9F3}" destId="{EFAB22EA-9678-4743-B858-A9E917A24E64}" srcOrd="10" destOrd="0" presId="urn:microsoft.com/office/officeart/2008/layout/AscendingPictureAccentProcess"/>
    <dgm:cxn modelId="{F8E07BFB-1BDF-409F-97C9-15BD89155129}" type="presParOf" srcId="{70E10B30-EF42-46E1-838A-847582CAD9F3}" destId="{8F0161DE-F3BA-4C66-89B8-15D25FBC092C}" srcOrd="11" destOrd="0" presId="urn:microsoft.com/office/officeart/2008/layout/AscendingPictureAccentProcess"/>
    <dgm:cxn modelId="{EFED1A8F-E7FE-4A5A-BAB4-C3D3804F5CEE}" type="presParOf" srcId="{70E10B30-EF42-46E1-838A-847582CAD9F3}" destId="{377F7415-07EA-4BB0-9666-B95A3BF0D846}" srcOrd="12" destOrd="0" presId="urn:microsoft.com/office/officeart/2008/layout/AscendingPictureAccentProcess"/>
    <dgm:cxn modelId="{9011E284-4989-4558-8F69-C14D30E24552}" type="presParOf" srcId="{70E10B30-EF42-46E1-838A-847582CAD9F3}" destId="{C6E173A8-6E98-4C73-A905-B1EF5D231B7F}" srcOrd="13" destOrd="0" presId="urn:microsoft.com/office/officeart/2008/layout/AscendingPictureAccentProcess"/>
    <dgm:cxn modelId="{FD89CA45-DA28-41C5-B970-B4522AD57BC2}" type="presParOf" srcId="{C6E173A8-6E98-4C73-A905-B1EF5D231B7F}" destId="{77A2F903-DBBB-43EE-BB71-E1C0B09D2A4A}" srcOrd="0" destOrd="0" presId="urn:microsoft.com/office/officeart/2008/layout/AscendingPictureAccentProcess"/>
    <dgm:cxn modelId="{E3ACA8FF-3234-4B1C-B0F8-5B8D7A4FCFFE}" type="presParOf" srcId="{70E10B30-EF42-46E1-838A-847582CAD9F3}" destId="{070DCBFD-E92F-4224-AF13-57B18BC0E487}" srcOrd="14" destOrd="0" presId="urn:microsoft.com/office/officeart/2008/layout/AscendingPictureAccentProcess"/>
    <dgm:cxn modelId="{29969FEA-6AA5-49B9-9335-88C49BD5B75B}" type="presParOf" srcId="{70E10B30-EF42-46E1-838A-847582CAD9F3}" destId="{FB97AC0E-43EF-4B7A-A811-A49FFDE8058D}" srcOrd="15" destOrd="0" presId="urn:microsoft.com/office/officeart/2008/layout/AscendingPictureAccentProcess"/>
    <dgm:cxn modelId="{19146C57-F8B5-46D9-BB28-651CFD78C099}" type="presParOf" srcId="{FB97AC0E-43EF-4B7A-A811-A49FFDE8058D}" destId="{2BF8DDA4-5EA8-46F4-B86E-291D5420A0BE}" srcOrd="0" destOrd="0" presId="urn:microsoft.com/office/officeart/2008/layout/AscendingPictureAccentProcess"/>
    <dgm:cxn modelId="{F205D06B-A03E-4A31-99F8-43788F5BE2CF}" type="presParOf" srcId="{70E10B30-EF42-46E1-838A-847582CAD9F3}" destId="{26990D58-F391-4D5E-8898-96473F3B49CD}" srcOrd="16" destOrd="0" presId="urn:microsoft.com/office/officeart/2008/layout/AscendingPictureAccentProcess"/>
    <dgm:cxn modelId="{BBF23886-7F97-4119-9BE7-C94969D874B0}" type="presParOf" srcId="{70E10B30-EF42-46E1-838A-847582CAD9F3}" destId="{3D44FC9B-87AF-4F0C-939C-6CB8F489DD30}" srcOrd="17" destOrd="0" presId="urn:microsoft.com/office/officeart/2008/layout/AscendingPictureAccentProcess"/>
    <dgm:cxn modelId="{F0CE50F4-0180-4082-8EAC-D7044ED1BF8C}" type="presParOf" srcId="{3D44FC9B-87AF-4F0C-939C-6CB8F489DD30}" destId="{D584C9B3-88D0-4594-8236-8D2078D863E9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A663AD-D86E-49DF-83CC-545C85AFC32C}" type="doc">
      <dgm:prSet loTypeId="urn:microsoft.com/office/officeart/2008/layout/PictureStrips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537EC879-041D-4D4D-8620-194937EC7C29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ARQ. URB. HANNA OLIVEIRA MOREIRA</a:t>
          </a:r>
        </a:p>
      </dgm:t>
    </dgm:pt>
    <dgm:pt modelId="{D943B48E-3EBE-4F78-9F99-549B70337EA8}" type="parTrans" cxnId="{5840D3BA-E436-47BD-B2E0-D00DF2588E6B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3BD103DA-54FA-4113-9DB7-8C4054F53A55}" type="sibTrans" cxnId="{5840D3BA-E436-47BD-B2E0-D00DF2588E6B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9B75CAB8-369C-495E-80AC-CFD6AB48B76F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Gerente de Operações</a:t>
          </a:r>
        </a:p>
      </dgm:t>
    </dgm:pt>
    <dgm:pt modelId="{9D7B83FD-0DC3-4485-AACC-981EA3955066}" type="parTrans" cxnId="{AF83AC2F-4A7D-41B0-884C-3C1B3BF89EF2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853DD5F-245F-45A9-B81B-54D3D34D8D1B}" type="sibTrans" cxnId="{AF83AC2F-4A7D-41B0-884C-3C1B3BF89EF2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7541C065-CD15-47DF-ADE1-C455E52A8922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MARIA RAYANNE SANTOS SILVA</a:t>
          </a:r>
        </a:p>
      </dgm:t>
    </dgm:pt>
    <dgm:pt modelId="{E177C5EC-46FB-4C79-AD68-559AC189B6C5}" type="parTrans" cxnId="{57D1C098-C187-4083-9CA9-739925547E79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E10B0629-1839-4A5A-8D05-3AABAF0CEF2E}" type="sibTrans" cxnId="{57D1C098-C187-4083-9CA9-739925547E79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09C425E4-C9E0-480B-9271-33245224EB81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Estagiária</a:t>
          </a:r>
        </a:p>
      </dgm:t>
    </dgm:pt>
    <dgm:pt modelId="{A1278B55-A19F-4B3D-B002-2B34B4C99D4D}" type="parTrans" cxnId="{8F79D910-67CC-4C98-B1BF-1104A034D99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F09F8E80-18FD-440B-8423-A3BE0BC17D0D}" type="sibTrans" cxnId="{8F79D910-67CC-4C98-B1BF-1104A034D99A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A01DB58-AD31-44FA-A9D4-0DFEAACCC66E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GABRIELLE SANTOS SILVA</a:t>
          </a:r>
        </a:p>
      </dgm:t>
    </dgm:pt>
    <dgm:pt modelId="{C1D7FB51-F667-4F91-998A-83424876A1DB}" type="parTrans" cxnId="{BB78CF75-2386-454C-835E-52015BF7A506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4145AF45-22BD-4561-A3CE-B9FA86F13B9D}" type="sibTrans" cxnId="{BB78CF75-2386-454C-835E-52015BF7A506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1395FCB2-7257-493B-99E9-24433EA57069}">
      <dgm:prSet phldrT="[Texto]"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ARQ. URB. SUSIENE ALMEIDA DE OLIVEIRA</a:t>
          </a:r>
        </a:p>
      </dgm:t>
    </dgm:pt>
    <dgm:pt modelId="{B67D5A93-8230-4150-9146-0F1DA1C14A2A}" type="parTrans" cxnId="{F1089E79-9360-4C3E-9532-3906E828D2D0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FA538322-3EFC-4236-98D2-4ADF9CE30D6F}" type="sibTrans" cxnId="{F1089E79-9360-4C3E-9532-3906E828D2D0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1C456E0-CA5E-4D8B-A032-B30CCF97301D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THAYANE RODRIGUES ALMEIDA</a:t>
          </a:r>
        </a:p>
      </dgm:t>
    </dgm:pt>
    <dgm:pt modelId="{6C147377-8C56-43EE-82B4-10C5E6DF329B}" type="parTrans" cxnId="{59AE2BD8-ADD0-4968-BF7C-71DA2E218C00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DE76F3B0-9289-4E59-8D1A-9B8A6CEEE234}" type="sibTrans" cxnId="{59AE2BD8-ADD0-4968-BF7C-71DA2E218C00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4240BEC-48F2-4A7F-88B8-B19B866E3D70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Estagiária</a:t>
          </a:r>
        </a:p>
      </dgm:t>
    </dgm:pt>
    <dgm:pt modelId="{7085F191-258A-40F7-A5CD-D115FAD62A31}" type="parTrans" cxnId="{9F752C31-0B48-4FDA-94CB-0A91E016FBBF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31A17BA2-C584-456A-9BE2-5A1400D1D339}" type="sibTrans" cxnId="{9F752C31-0B48-4FDA-94CB-0A91E016FBBF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10DE1852-FDDF-41F9-9A62-671185FFE99E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Auxiliar de Fiscalização</a:t>
          </a:r>
        </a:p>
      </dgm:t>
    </dgm:pt>
    <dgm:pt modelId="{68408729-9C99-4757-B81D-02FE3F390A8E}" type="parTrans" cxnId="{FF7731AC-058D-4374-BC35-B89E6A23A01D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1F0375F-2305-4252-B11E-A2CBCE352859}" type="sibTrans" cxnId="{FF7731AC-058D-4374-BC35-B89E6A23A01D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41BFF34E-BB04-4BD0-B8AD-8FDADFEC946F}">
      <dgm:prSet/>
      <dgm:spPr/>
      <dgm:t>
        <a:bodyPr/>
        <a:lstStyle/>
        <a:p>
          <a:r>
            <a:rPr lang="pt-BR" dirty="0">
              <a:latin typeface="Bahnschrift" panose="020B0502040204020203" pitchFamily="34" charset="0"/>
            </a:rPr>
            <a:t>Agente de Fiscalização</a:t>
          </a:r>
        </a:p>
      </dgm:t>
    </dgm:pt>
    <dgm:pt modelId="{8A2188A7-ECBC-4B2E-97D1-60AD879C1113}" type="parTrans" cxnId="{B9086C46-8547-4791-A004-8F9BEBCD7301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A393D7F5-3469-4AC7-86F4-BE3CF08680C7}" type="sibTrans" cxnId="{B9086C46-8547-4791-A004-8F9BEBCD7301}">
      <dgm:prSet/>
      <dgm:spPr/>
      <dgm:t>
        <a:bodyPr/>
        <a:lstStyle/>
        <a:p>
          <a:endParaRPr lang="pt-BR">
            <a:latin typeface="Bahnschrift" panose="020B0502040204020203" pitchFamily="34" charset="0"/>
          </a:endParaRPr>
        </a:p>
      </dgm:t>
    </dgm:pt>
    <dgm:pt modelId="{BC875B68-62DF-497E-8D30-814937B68D8E}" type="pres">
      <dgm:prSet presAssocID="{0CA663AD-D86E-49DF-83CC-545C85AFC32C}" presName="Name0" presStyleCnt="0">
        <dgm:presLayoutVars>
          <dgm:dir/>
          <dgm:resizeHandles val="exact"/>
        </dgm:presLayoutVars>
      </dgm:prSet>
      <dgm:spPr/>
    </dgm:pt>
    <dgm:pt modelId="{50E97685-425D-408A-8DAB-5555ABB3B8F9}" type="pres">
      <dgm:prSet presAssocID="{537EC879-041D-4D4D-8620-194937EC7C29}" presName="composite" presStyleCnt="0"/>
      <dgm:spPr/>
    </dgm:pt>
    <dgm:pt modelId="{98841F67-AD95-4334-9C7C-4EAE3C885044}" type="pres">
      <dgm:prSet presAssocID="{537EC879-041D-4D4D-8620-194937EC7C29}" presName="rect1" presStyleLbl="trAlignAcc1" presStyleIdx="0" presStyleCnt="5">
        <dgm:presLayoutVars>
          <dgm:bulletEnabled val="1"/>
        </dgm:presLayoutVars>
      </dgm:prSet>
      <dgm:spPr/>
    </dgm:pt>
    <dgm:pt modelId="{24D4C975-1515-4189-93E9-5490C3B49FAF}" type="pres">
      <dgm:prSet presAssocID="{537EC879-041D-4D4D-8620-194937EC7C29}" presName="rect2" presStyleLbl="fgImgPlace1" presStyleIdx="0" presStyleCnt="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4960E9F-E53C-4DEB-A3D0-0DA0469F8149}" type="pres">
      <dgm:prSet presAssocID="{3BD103DA-54FA-4113-9DB7-8C4054F53A55}" presName="sibTrans" presStyleCnt="0"/>
      <dgm:spPr/>
    </dgm:pt>
    <dgm:pt modelId="{A04404BF-2F5C-4D4D-9EE8-15998B31A4A8}" type="pres">
      <dgm:prSet presAssocID="{1395FCB2-7257-493B-99E9-24433EA57069}" presName="composite" presStyleCnt="0"/>
      <dgm:spPr/>
    </dgm:pt>
    <dgm:pt modelId="{C0F6A883-71E6-444B-8040-11BBA8BF81D7}" type="pres">
      <dgm:prSet presAssocID="{1395FCB2-7257-493B-99E9-24433EA57069}" presName="rect1" presStyleLbl="trAlignAcc1" presStyleIdx="1" presStyleCnt="5">
        <dgm:presLayoutVars>
          <dgm:bulletEnabled val="1"/>
        </dgm:presLayoutVars>
      </dgm:prSet>
      <dgm:spPr/>
    </dgm:pt>
    <dgm:pt modelId="{6EDCBCF0-35F1-4518-92E7-A45D93249561}" type="pres">
      <dgm:prSet presAssocID="{1395FCB2-7257-493B-99E9-24433EA57069}" presName="rect2" presStyleLbl="fgImgPlace1" presStyleIdx="1" presStyleCnt="5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2F201F39-27DF-4567-9A76-AD01EE8F0FCC}" type="pres">
      <dgm:prSet presAssocID="{FA538322-3EFC-4236-98D2-4ADF9CE30D6F}" presName="sibTrans" presStyleCnt="0"/>
      <dgm:spPr/>
    </dgm:pt>
    <dgm:pt modelId="{5454F0C6-A498-4449-96E3-BBCF4449C3F0}" type="pres">
      <dgm:prSet presAssocID="{B1C456E0-CA5E-4D8B-A032-B30CCF97301D}" presName="composite" presStyleCnt="0"/>
      <dgm:spPr/>
    </dgm:pt>
    <dgm:pt modelId="{89E2B986-B192-4784-9B5F-8EF45B9B48C8}" type="pres">
      <dgm:prSet presAssocID="{B1C456E0-CA5E-4D8B-A032-B30CCF97301D}" presName="rect1" presStyleLbl="trAlignAcc1" presStyleIdx="2" presStyleCnt="5">
        <dgm:presLayoutVars>
          <dgm:bulletEnabled val="1"/>
        </dgm:presLayoutVars>
      </dgm:prSet>
      <dgm:spPr/>
    </dgm:pt>
    <dgm:pt modelId="{FD16D5FE-4DD3-4392-B83D-4E0AEEFD1986}" type="pres">
      <dgm:prSet presAssocID="{B1C456E0-CA5E-4D8B-A032-B30CCF97301D}" presName="rect2" presStyleLbl="fgImgPlace1" presStyleIdx="2" presStyleCnt="5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E04ADA9D-B942-4B3C-A685-10C3CD2E7D11}" type="pres">
      <dgm:prSet presAssocID="{DE76F3B0-9289-4E59-8D1A-9B8A6CEEE234}" presName="sibTrans" presStyleCnt="0"/>
      <dgm:spPr/>
    </dgm:pt>
    <dgm:pt modelId="{6794BBB4-94F4-488A-9D52-0CF84765DE31}" type="pres">
      <dgm:prSet presAssocID="{7541C065-CD15-47DF-ADE1-C455E52A8922}" presName="composite" presStyleCnt="0"/>
      <dgm:spPr/>
    </dgm:pt>
    <dgm:pt modelId="{D73C617C-77A7-4E9E-A42C-5A4503064034}" type="pres">
      <dgm:prSet presAssocID="{7541C065-CD15-47DF-ADE1-C455E52A8922}" presName="rect1" presStyleLbl="trAlignAcc1" presStyleIdx="3" presStyleCnt="5">
        <dgm:presLayoutVars>
          <dgm:bulletEnabled val="1"/>
        </dgm:presLayoutVars>
      </dgm:prSet>
      <dgm:spPr/>
    </dgm:pt>
    <dgm:pt modelId="{CFEAF780-FD69-4961-9369-D228336EF4D0}" type="pres">
      <dgm:prSet presAssocID="{7541C065-CD15-47DF-ADE1-C455E52A8922}" presName="rect2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EA4EE732-5D44-4900-AD1E-FA5C2DF9406E}" type="pres">
      <dgm:prSet presAssocID="{E10B0629-1839-4A5A-8D05-3AABAF0CEF2E}" presName="sibTrans" presStyleCnt="0"/>
      <dgm:spPr/>
    </dgm:pt>
    <dgm:pt modelId="{C101ED44-6A11-4F8A-BB2F-5FD377F708FD}" type="pres">
      <dgm:prSet presAssocID="{BA01DB58-AD31-44FA-A9D4-0DFEAACCC66E}" presName="composite" presStyleCnt="0"/>
      <dgm:spPr/>
    </dgm:pt>
    <dgm:pt modelId="{F97BCC9E-DA6D-4212-8CF2-030FD417542E}" type="pres">
      <dgm:prSet presAssocID="{BA01DB58-AD31-44FA-A9D4-0DFEAACCC66E}" presName="rect1" presStyleLbl="trAlignAcc1" presStyleIdx="4" presStyleCnt="5">
        <dgm:presLayoutVars>
          <dgm:bulletEnabled val="1"/>
        </dgm:presLayoutVars>
      </dgm:prSet>
      <dgm:spPr/>
    </dgm:pt>
    <dgm:pt modelId="{70EB43A9-ACC7-4199-86A5-5194DBD8D99A}" type="pres">
      <dgm:prSet presAssocID="{BA01DB58-AD31-44FA-A9D4-0DFEAACCC66E}" presName="rect2" presStyleLbl="fgImgPlace1" presStyleIdx="4" presStyleCnt="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</dgm:ptLst>
  <dgm:cxnLst>
    <dgm:cxn modelId="{8F79D910-67CC-4C98-B1BF-1104A034D99A}" srcId="{7541C065-CD15-47DF-ADE1-C455E52A8922}" destId="{09C425E4-C9E0-480B-9271-33245224EB81}" srcOrd="0" destOrd="0" parTransId="{A1278B55-A19F-4B3D-B002-2B34B4C99D4D}" sibTransId="{F09F8E80-18FD-440B-8423-A3BE0BC17D0D}"/>
    <dgm:cxn modelId="{B5B12113-D0F8-4BD3-9F03-2D2CE54B2F23}" type="presOf" srcId="{10DE1852-FDDF-41F9-9A62-671185FFE99E}" destId="{89E2B986-B192-4784-9B5F-8EF45B9B48C8}" srcOrd="0" destOrd="1" presId="urn:microsoft.com/office/officeart/2008/layout/PictureStrips"/>
    <dgm:cxn modelId="{4B4E652D-C947-4DF7-B99D-A5C99ECF813E}" type="presOf" srcId="{537EC879-041D-4D4D-8620-194937EC7C29}" destId="{98841F67-AD95-4334-9C7C-4EAE3C885044}" srcOrd="0" destOrd="0" presId="urn:microsoft.com/office/officeart/2008/layout/PictureStrips"/>
    <dgm:cxn modelId="{AF83AC2F-4A7D-41B0-884C-3C1B3BF89EF2}" srcId="{537EC879-041D-4D4D-8620-194937EC7C29}" destId="{9B75CAB8-369C-495E-80AC-CFD6AB48B76F}" srcOrd="0" destOrd="0" parTransId="{9D7B83FD-0DC3-4485-AACC-981EA3955066}" sibTransId="{B853DD5F-245F-45A9-B81B-54D3D34D8D1B}"/>
    <dgm:cxn modelId="{9F752C31-0B48-4FDA-94CB-0A91E016FBBF}" srcId="{BA01DB58-AD31-44FA-A9D4-0DFEAACCC66E}" destId="{B4240BEC-48F2-4A7F-88B8-B19B866E3D70}" srcOrd="0" destOrd="0" parTransId="{7085F191-258A-40F7-A5CD-D115FAD62A31}" sibTransId="{31A17BA2-C584-456A-9BE2-5A1400D1D339}"/>
    <dgm:cxn modelId="{43EBF336-ADA1-48BA-B06D-8E4F1D809366}" type="presOf" srcId="{BA01DB58-AD31-44FA-A9D4-0DFEAACCC66E}" destId="{F97BCC9E-DA6D-4212-8CF2-030FD417542E}" srcOrd="0" destOrd="0" presId="urn:microsoft.com/office/officeart/2008/layout/PictureStrips"/>
    <dgm:cxn modelId="{FBAFBA5C-BBF1-4E24-B10B-D561F76E9840}" type="presOf" srcId="{B1C456E0-CA5E-4D8B-A032-B30CCF97301D}" destId="{89E2B986-B192-4784-9B5F-8EF45B9B48C8}" srcOrd="0" destOrd="0" presId="urn:microsoft.com/office/officeart/2008/layout/PictureStrips"/>
    <dgm:cxn modelId="{DE028560-3D8D-41B4-B1C4-60040A19E462}" type="presOf" srcId="{0CA663AD-D86E-49DF-83CC-545C85AFC32C}" destId="{BC875B68-62DF-497E-8D30-814937B68D8E}" srcOrd="0" destOrd="0" presId="urn:microsoft.com/office/officeart/2008/layout/PictureStrips"/>
    <dgm:cxn modelId="{B9086C46-8547-4791-A004-8F9BEBCD7301}" srcId="{1395FCB2-7257-493B-99E9-24433EA57069}" destId="{41BFF34E-BB04-4BD0-B8AD-8FDADFEC946F}" srcOrd="0" destOrd="0" parTransId="{8A2188A7-ECBC-4B2E-97D1-60AD879C1113}" sibTransId="{A393D7F5-3469-4AC7-86F4-BE3CF08680C7}"/>
    <dgm:cxn modelId="{D76A7A47-8653-42B9-83F5-EC4CC65D8FA5}" type="presOf" srcId="{9B75CAB8-369C-495E-80AC-CFD6AB48B76F}" destId="{98841F67-AD95-4334-9C7C-4EAE3C885044}" srcOrd="0" destOrd="1" presId="urn:microsoft.com/office/officeart/2008/layout/PictureStrips"/>
    <dgm:cxn modelId="{BB78CF75-2386-454C-835E-52015BF7A506}" srcId="{0CA663AD-D86E-49DF-83CC-545C85AFC32C}" destId="{BA01DB58-AD31-44FA-A9D4-0DFEAACCC66E}" srcOrd="4" destOrd="0" parTransId="{C1D7FB51-F667-4F91-998A-83424876A1DB}" sibTransId="{4145AF45-22BD-4561-A3CE-B9FA86F13B9D}"/>
    <dgm:cxn modelId="{F1089E79-9360-4C3E-9532-3906E828D2D0}" srcId="{0CA663AD-D86E-49DF-83CC-545C85AFC32C}" destId="{1395FCB2-7257-493B-99E9-24433EA57069}" srcOrd="1" destOrd="0" parTransId="{B67D5A93-8230-4150-9146-0F1DA1C14A2A}" sibTransId="{FA538322-3EFC-4236-98D2-4ADF9CE30D6F}"/>
    <dgm:cxn modelId="{57D1C098-C187-4083-9CA9-739925547E79}" srcId="{0CA663AD-D86E-49DF-83CC-545C85AFC32C}" destId="{7541C065-CD15-47DF-ADE1-C455E52A8922}" srcOrd="3" destOrd="0" parTransId="{E177C5EC-46FB-4C79-AD68-559AC189B6C5}" sibTransId="{E10B0629-1839-4A5A-8D05-3AABAF0CEF2E}"/>
    <dgm:cxn modelId="{FF7731AC-058D-4374-BC35-B89E6A23A01D}" srcId="{B1C456E0-CA5E-4D8B-A032-B30CCF97301D}" destId="{10DE1852-FDDF-41F9-9A62-671185FFE99E}" srcOrd="0" destOrd="0" parTransId="{68408729-9C99-4757-B81D-02FE3F390A8E}" sibTransId="{B1F0375F-2305-4252-B11E-A2CBCE352859}"/>
    <dgm:cxn modelId="{A8799FB9-F129-4A39-BFA4-463318937A13}" type="presOf" srcId="{09C425E4-C9E0-480B-9271-33245224EB81}" destId="{D73C617C-77A7-4E9E-A42C-5A4503064034}" srcOrd="0" destOrd="1" presId="urn:microsoft.com/office/officeart/2008/layout/PictureStrips"/>
    <dgm:cxn modelId="{031750BA-BC58-4A25-8F08-8AC6F5E28CE9}" type="presOf" srcId="{41BFF34E-BB04-4BD0-B8AD-8FDADFEC946F}" destId="{C0F6A883-71E6-444B-8040-11BBA8BF81D7}" srcOrd="0" destOrd="1" presId="urn:microsoft.com/office/officeart/2008/layout/PictureStrips"/>
    <dgm:cxn modelId="{5840D3BA-E436-47BD-B2E0-D00DF2588E6B}" srcId="{0CA663AD-D86E-49DF-83CC-545C85AFC32C}" destId="{537EC879-041D-4D4D-8620-194937EC7C29}" srcOrd="0" destOrd="0" parTransId="{D943B48E-3EBE-4F78-9F99-549B70337EA8}" sibTransId="{3BD103DA-54FA-4113-9DB7-8C4054F53A55}"/>
    <dgm:cxn modelId="{F8F02DBE-9CE0-4118-BE08-CCBC45F1EDF4}" type="presOf" srcId="{1395FCB2-7257-493B-99E9-24433EA57069}" destId="{C0F6A883-71E6-444B-8040-11BBA8BF81D7}" srcOrd="0" destOrd="0" presId="urn:microsoft.com/office/officeart/2008/layout/PictureStrips"/>
    <dgm:cxn modelId="{59AE2BD8-ADD0-4968-BF7C-71DA2E218C00}" srcId="{0CA663AD-D86E-49DF-83CC-545C85AFC32C}" destId="{B1C456E0-CA5E-4D8B-A032-B30CCF97301D}" srcOrd="2" destOrd="0" parTransId="{6C147377-8C56-43EE-82B4-10C5E6DF329B}" sibTransId="{DE76F3B0-9289-4E59-8D1A-9B8A6CEEE234}"/>
    <dgm:cxn modelId="{1FDBA9F4-DB64-4889-AF6D-31027541F797}" type="presOf" srcId="{7541C065-CD15-47DF-ADE1-C455E52A8922}" destId="{D73C617C-77A7-4E9E-A42C-5A4503064034}" srcOrd="0" destOrd="0" presId="urn:microsoft.com/office/officeart/2008/layout/PictureStrips"/>
    <dgm:cxn modelId="{608D20F9-7451-4CA6-B7D5-2E1FD1E71EF7}" type="presOf" srcId="{B4240BEC-48F2-4A7F-88B8-B19B866E3D70}" destId="{F97BCC9E-DA6D-4212-8CF2-030FD417542E}" srcOrd="0" destOrd="1" presId="urn:microsoft.com/office/officeart/2008/layout/PictureStrips"/>
    <dgm:cxn modelId="{ECADB6A2-8E2A-48C0-9AFD-44F468E83CB3}" type="presParOf" srcId="{BC875B68-62DF-497E-8D30-814937B68D8E}" destId="{50E97685-425D-408A-8DAB-5555ABB3B8F9}" srcOrd="0" destOrd="0" presId="urn:microsoft.com/office/officeart/2008/layout/PictureStrips"/>
    <dgm:cxn modelId="{6017D94F-4BCE-4571-9CD3-0B1A8445662C}" type="presParOf" srcId="{50E97685-425D-408A-8DAB-5555ABB3B8F9}" destId="{98841F67-AD95-4334-9C7C-4EAE3C885044}" srcOrd="0" destOrd="0" presId="urn:microsoft.com/office/officeart/2008/layout/PictureStrips"/>
    <dgm:cxn modelId="{FBDE26E0-1E17-470E-9FA8-1C2EA7FACD31}" type="presParOf" srcId="{50E97685-425D-408A-8DAB-5555ABB3B8F9}" destId="{24D4C975-1515-4189-93E9-5490C3B49FAF}" srcOrd="1" destOrd="0" presId="urn:microsoft.com/office/officeart/2008/layout/PictureStrips"/>
    <dgm:cxn modelId="{C68E9A2C-4DE9-41E8-81B5-22D3A2AC67FE}" type="presParOf" srcId="{BC875B68-62DF-497E-8D30-814937B68D8E}" destId="{A4960E9F-E53C-4DEB-A3D0-0DA0469F8149}" srcOrd="1" destOrd="0" presId="urn:microsoft.com/office/officeart/2008/layout/PictureStrips"/>
    <dgm:cxn modelId="{39B71ACA-F8C2-4E0A-AB17-09B021AEAE64}" type="presParOf" srcId="{BC875B68-62DF-497E-8D30-814937B68D8E}" destId="{A04404BF-2F5C-4D4D-9EE8-15998B31A4A8}" srcOrd="2" destOrd="0" presId="urn:microsoft.com/office/officeart/2008/layout/PictureStrips"/>
    <dgm:cxn modelId="{D1C26F2B-5B4E-4F42-A7A0-AEDFD713590B}" type="presParOf" srcId="{A04404BF-2F5C-4D4D-9EE8-15998B31A4A8}" destId="{C0F6A883-71E6-444B-8040-11BBA8BF81D7}" srcOrd="0" destOrd="0" presId="urn:microsoft.com/office/officeart/2008/layout/PictureStrips"/>
    <dgm:cxn modelId="{07C1F8F7-025D-402F-A673-958F2B28BAFF}" type="presParOf" srcId="{A04404BF-2F5C-4D4D-9EE8-15998B31A4A8}" destId="{6EDCBCF0-35F1-4518-92E7-A45D93249561}" srcOrd="1" destOrd="0" presId="urn:microsoft.com/office/officeart/2008/layout/PictureStrips"/>
    <dgm:cxn modelId="{0887CCA5-0D1E-40BF-8341-DB0382E4C249}" type="presParOf" srcId="{BC875B68-62DF-497E-8D30-814937B68D8E}" destId="{2F201F39-27DF-4567-9A76-AD01EE8F0FCC}" srcOrd="3" destOrd="0" presId="urn:microsoft.com/office/officeart/2008/layout/PictureStrips"/>
    <dgm:cxn modelId="{14FFD86E-CED4-4E4B-A19D-A4C521A1971A}" type="presParOf" srcId="{BC875B68-62DF-497E-8D30-814937B68D8E}" destId="{5454F0C6-A498-4449-96E3-BBCF4449C3F0}" srcOrd="4" destOrd="0" presId="urn:microsoft.com/office/officeart/2008/layout/PictureStrips"/>
    <dgm:cxn modelId="{FD50F240-21BF-4711-BDB2-56F161BABC78}" type="presParOf" srcId="{5454F0C6-A498-4449-96E3-BBCF4449C3F0}" destId="{89E2B986-B192-4784-9B5F-8EF45B9B48C8}" srcOrd="0" destOrd="0" presId="urn:microsoft.com/office/officeart/2008/layout/PictureStrips"/>
    <dgm:cxn modelId="{099672DE-58AB-4782-BDDE-21827286D404}" type="presParOf" srcId="{5454F0C6-A498-4449-96E3-BBCF4449C3F0}" destId="{FD16D5FE-4DD3-4392-B83D-4E0AEEFD1986}" srcOrd="1" destOrd="0" presId="urn:microsoft.com/office/officeart/2008/layout/PictureStrips"/>
    <dgm:cxn modelId="{D074C8F0-49DB-4DDE-9397-7FA8EA4875B2}" type="presParOf" srcId="{BC875B68-62DF-497E-8D30-814937B68D8E}" destId="{E04ADA9D-B942-4B3C-A685-10C3CD2E7D11}" srcOrd="5" destOrd="0" presId="urn:microsoft.com/office/officeart/2008/layout/PictureStrips"/>
    <dgm:cxn modelId="{8934FC87-75C3-4E8F-8725-F2B73B3C788B}" type="presParOf" srcId="{BC875B68-62DF-497E-8D30-814937B68D8E}" destId="{6794BBB4-94F4-488A-9D52-0CF84765DE31}" srcOrd="6" destOrd="0" presId="urn:microsoft.com/office/officeart/2008/layout/PictureStrips"/>
    <dgm:cxn modelId="{9CB7EDE5-818A-4F08-A76F-35450E5B3990}" type="presParOf" srcId="{6794BBB4-94F4-488A-9D52-0CF84765DE31}" destId="{D73C617C-77A7-4E9E-A42C-5A4503064034}" srcOrd="0" destOrd="0" presId="urn:microsoft.com/office/officeart/2008/layout/PictureStrips"/>
    <dgm:cxn modelId="{13014A9C-09C1-4273-A92A-025248347C95}" type="presParOf" srcId="{6794BBB4-94F4-488A-9D52-0CF84765DE31}" destId="{CFEAF780-FD69-4961-9369-D228336EF4D0}" srcOrd="1" destOrd="0" presId="urn:microsoft.com/office/officeart/2008/layout/PictureStrips"/>
    <dgm:cxn modelId="{AB89E00C-89D8-4F89-8F03-D550240F2EF1}" type="presParOf" srcId="{BC875B68-62DF-497E-8D30-814937B68D8E}" destId="{EA4EE732-5D44-4900-AD1E-FA5C2DF9406E}" srcOrd="7" destOrd="0" presId="urn:microsoft.com/office/officeart/2008/layout/PictureStrips"/>
    <dgm:cxn modelId="{FC89882E-6C33-4538-BA3E-0A89F00420E2}" type="presParOf" srcId="{BC875B68-62DF-497E-8D30-814937B68D8E}" destId="{C101ED44-6A11-4F8A-BB2F-5FD377F708FD}" srcOrd="8" destOrd="0" presId="urn:microsoft.com/office/officeart/2008/layout/PictureStrips"/>
    <dgm:cxn modelId="{2AA6FB13-E960-41E9-AD26-A1E09303012D}" type="presParOf" srcId="{C101ED44-6A11-4F8A-BB2F-5FD377F708FD}" destId="{F97BCC9E-DA6D-4212-8CF2-030FD417542E}" srcOrd="0" destOrd="0" presId="urn:microsoft.com/office/officeart/2008/layout/PictureStrips"/>
    <dgm:cxn modelId="{77C81706-882F-45C5-858F-C0AB81257C7C}" type="presParOf" srcId="{C101ED44-6A11-4F8A-BB2F-5FD377F708FD}" destId="{70EB43A9-ACC7-4199-86A5-5194DBD8D99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86A25-F5F4-42C2-B9CB-5A815267FC47}">
      <dsp:nvSpPr>
        <dsp:cNvPr id="0" name=""/>
        <dsp:cNvSpPr/>
      </dsp:nvSpPr>
      <dsp:spPr>
        <a:xfrm>
          <a:off x="185189" y="949098"/>
          <a:ext cx="4444559" cy="13889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765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800" kern="1200" dirty="0">
              <a:latin typeface="Bahnschrift" panose="020B0502040204020203" pitchFamily="34" charset="0"/>
            </a:rPr>
            <a:t>Heloísa Diniz</a:t>
          </a:r>
          <a:br>
            <a:rPr lang="pt-BR" sz="1800" kern="1200" dirty="0">
              <a:latin typeface="Bahnschrift" panose="020B0502040204020203" pitchFamily="34" charset="0"/>
            </a:rPr>
          </a:br>
          <a:r>
            <a:rPr lang="pt-BR" sz="1800" kern="1200" dirty="0">
              <a:latin typeface="Bahnschrift" panose="020B0502040204020203" pitchFamily="34" charset="0"/>
            </a:rPr>
            <a:t>Presidente</a:t>
          </a:r>
          <a:br>
            <a:rPr lang="pt-BR" sz="1800" kern="1200" dirty="0">
              <a:latin typeface="Bahnschrift" panose="020B0502040204020203" pitchFamily="34" charset="0"/>
            </a:rPr>
          </a:br>
          <a:r>
            <a:rPr lang="pt-BR" sz="1800" kern="1200" dirty="0">
              <a:latin typeface="Bahnschrift" panose="020B0502040204020203" pitchFamily="34" charset="0"/>
            </a:rPr>
            <a:t>presidente@cause.gov.br</a:t>
          </a:r>
        </a:p>
      </dsp:txBody>
      <dsp:txXfrm>
        <a:off x="185189" y="949098"/>
        <a:ext cx="4444559" cy="1388924"/>
      </dsp:txXfrm>
    </dsp:sp>
    <dsp:sp modelId="{70BE0D8A-1E9B-49A1-B4BC-0364DA92515F}">
      <dsp:nvSpPr>
        <dsp:cNvPr id="0" name=""/>
        <dsp:cNvSpPr/>
      </dsp:nvSpPr>
      <dsp:spPr>
        <a:xfrm>
          <a:off x="0" y="748475"/>
          <a:ext cx="972247" cy="14583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728187-8277-4776-9843-DC1B5087D3AC}">
      <dsp:nvSpPr>
        <dsp:cNvPr id="0" name=""/>
        <dsp:cNvSpPr/>
      </dsp:nvSpPr>
      <dsp:spPr>
        <a:xfrm rot="16200000">
          <a:off x="203467" y="-203467"/>
          <a:ext cx="1910630" cy="2317564"/>
        </a:xfrm>
        <a:prstGeom prst="round1Rect">
          <a:avLst/>
        </a:prstGeom>
        <a:solidFill>
          <a:schemeClr val="accent5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+mn-lt"/>
            </a:rPr>
            <a:t>Presencial</a:t>
          </a:r>
          <a:br>
            <a:rPr lang="pt-BR" sz="1200" kern="1200" dirty="0">
              <a:latin typeface="+mn-lt"/>
            </a:rPr>
          </a:br>
          <a:r>
            <a:rPr lang="pt-BR" sz="1200" kern="1200" dirty="0">
              <a:latin typeface="+mn-lt"/>
            </a:rPr>
            <a:t>Av. Barão de Maruim, 115 – São José. Aracaju, SE.</a:t>
          </a:r>
          <a:br>
            <a:rPr lang="pt-BR" sz="1200" b="1" kern="1200" dirty="0">
              <a:latin typeface="Arial" panose="020B0604020202020204" pitchFamily="34" charset="0"/>
            </a:rPr>
          </a:br>
          <a:endParaRPr lang="pt-BR" sz="1200" kern="1200" dirty="0"/>
        </a:p>
      </dsp:txBody>
      <dsp:txXfrm rot="5400000">
        <a:off x="0" y="0"/>
        <a:ext cx="2317564" cy="1432972"/>
      </dsp:txXfrm>
    </dsp:sp>
    <dsp:sp modelId="{BF936E1F-3953-4DE0-BEEF-2A6E0DC13D35}">
      <dsp:nvSpPr>
        <dsp:cNvPr id="0" name=""/>
        <dsp:cNvSpPr/>
      </dsp:nvSpPr>
      <dsp:spPr>
        <a:xfrm>
          <a:off x="2317564" y="0"/>
          <a:ext cx="2317564" cy="1910630"/>
        </a:xfrm>
        <a:prstGeom prst="round1Rect">
          <a:avLst/>
        </a:prstGeom>
        <a:solidFill>
          <a:schemeClr val="accent6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/>
            <a:t>Whatsapp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>
              <a:latin typeface="+mn-lt"/>
            </a:rPr>
            <a:t>(79) 98108-0709  </a:t>
          </a:r>
          <a:endParaRPr lang="pt-BR" sz="1200" kern="1200" dirty="0">
            <a:latin typeface="+mn-lt"/>
          </a:endParaRPr>
        </a:p>
      </dsp:txBody>
      <dsp:txXfrm>
        <a:off x="2317564" y="0"/>
        <a:ext cx="2317564" cy="1432972"/>
      </dsp:txXfrm>
    </dsp:sp>
    <dsp:sp modelId="{7FDBE65C-EC4B-4909-B8F8-E15C1D39FE88}">
      <dsp:nvSpPr>
        <dsp:cNvPr id="0" name=""/>
        <dsp:cNvSpPr/>
      </dsp:nvSpPr>
      <dsp:spPr>
        <a:xfrm rot="10800000">
          <a:off x="0" y="1910630"/>
          <a:ext cx="2317564" cy="1910630"/>
        </a:xfrm>
        <a:prstGeom prst="round1Rect">
          <a:avLst/>
        </a:prstGeom>
        <a:solidFill>
          <a:schemeClr val="accent4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Telefone</a:t>
          </a:r>
          <a:br>
            <a:rPr lang="pt-BR" sz="1200" kern="1200" dirty="0"/>
          </a:br>
          <a:r>
            <a:rPr lang="pt-BR" sz="1200" kern="1200" dirty="0">
              <a:latin typeface="+mn-lt"/>
            </a:rPr>
            <a:t>(79) 3255-1503</a:t>
          </a:r>
        </a:p>
      </dsp:txBody>
      <dsp:txXfrm rot="10800000">
        <a:off x="0" y="2388288"/>
        <a:ext cx="2317564" cy="1432972"/>
      </dsp:txXfrm>
    </dsp:sp>
    <dsp:sp modelId="{DF791FD8-8243-4A75-961A-3A53B4DCCB0E}">
      <dsp:nvSpPr>
        <dsp:cNvPr id="0" name=""/>
        <dsp:cNvSpPr/>
      </dsp:nvSpPr>
      <dsp:spPr>
        <a:xfrm rot="5400000">
          <a:off x="2521032" y="1707163"/>
          <a:ext cx="1910630" cy="2317564"/>
        </a:xfrm>
        <a:prstGeom prst="round1Rect">
          <a:avLst/>
        </a:prstGeom>
        <a:solidFill>
          <a:schemeClr val="accent2"/>
        </a:solidFill>
        <a:ln w="25400" cap="flat" cmpd="sng" algn="ctr">
          <a:solidFill>
            <a:schemeClr val="lt1"/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kern="1200">
              <a:latin typeface="+mn-lt"/>
            </a:rPr>
            <a:t>E-mail</a:t>
          </a:r>
          <a:r>
            <a:rPr lang="pt-BR" sz="1200" kern="1200">
              <a:latin typeface="+mn-lt"/>
            </a:rPr>
            <a:t>:</a:t>
          </a:r>
          <a:br>
            <a:rPr lang="pt-BR" sz="1200" kern="1200">
              <a:latin typeface="+mn-lt"/>
            </a:rPr>
          </a:br>
          <a:r>
            <a:rPr lang="pt-BR" sz="1200" u="sng" kern="1200">
              <a:latin typeface="+mn-lt"/>
            </a:rPr>
            <a:t>atendimento@cause.gov.br</a:t>
          </a:r>
          <a:endParaRPr lang="pt-BR" sz="1200" kern="1200" dirty="0">
            <a:latin typeface="+mn-lt"/>
          </a:endParaRPr>
        </a:p>
      </dsp:txBody>
      <dsp:txXfrm rot="-5400000">
        <a:off x="2317565" y="2388288"/>
        <a:ext cx="2317564" cy="1432972"/>
      </dsp:txXfrm>
    </dsp:sp>
    <dsp:sp modelId="{BC6780FA-63B2-4012-B301-8CF0F714593F}">
      <dsp:nvSpPr>
        <dsp:cNvPr id="0" name=""/>
        <dsp:cNvSpPr/>
      </dsp:nvSpPr>
      <dsp:spPr>
        <a:xfrm>
          <a:off x="1136830" y="1310950"/>
          <a:ext cx="2361468" cy="119936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 err="1"/>
            <a:t>Seg</a:t>
          </a:r>
          <a:r>
            <a:rPr lang="pt-BR" sz="1200" kern="1200" dirty="0"/>
            <a:t> a Sex 7h30min às 12h30min</a:t>
          </a:r>
        </a:p>
      </dsp:txBody>
      <dsp:txXfrm>
        <a:off x="1195378" y="1369498"/>
        <a:ext cx="2244372" cy="10822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41F67-AD95-4334-9C7C-4EAE3C885044}">
      <dsp:nvSpPr>
        <dsp:cNvPr id="0" name=""/>
        <dsp:cNvSpPr/>
      </dsp:nvSpPr>
      <dsp:spPr>
        <a:xfrm>
          <a:off x="776807" y="310753"/>
          <a:ext cx="5186874" cy="16208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888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>
              <a:latin typeface="Bahnschrift" panose="020B0502040204020203" pitchFamily="34" charset="0"/>
            </a:rPr>
            <a:t>ANNA BEATRIZ DA SILVA SOUZA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ahnschrift" panose="020B0502040204020203" pitchFamily="34" charset="0"/>
            </a:rPr>
            <a:t>Assistente de Atendimento</a:t>
          </a:r>
        </a:p>
      </dsp:txBody>
      <dsp:txXfrm>
        <a:off x="776807" y="310753"/>
        <a:ext cx="5186874" cy="1620898"/>
      </dsp:txXfrm>
    </dsp:sp>
    <dsp:sp modelId="{24D4C975-1515-4189-93E9-5490C3B49FAF}">
      <dsp:nvSpPr>
        <dsp:cNvPr id="0" name=""/>
        <dsp:cNvSpPr/>
      </dsp:nvSpPr>
      <dsp:spPr>
        <a:xfrm>
          <a:off x="560688" y="76624"/>
          <a:ext cx="1134628" cy="17019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0F6A883-71E6-444B-8040-11BBA8BF81D7}">
      <dsp:nvSpPr>
        <dsp:cNvPr id="0" name=""/>
        <dsp:cNvSpPr/>
      </dsp:nvSpPr>
      <dsp:spPr>
        <a:xfrm>
          <a:off x="776807" y="2351284"/>
          <a:ext cx="5186874" cy="162089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7888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100" kern="1200" dirty="0">
              <a:latin typeface="Bahnschrift" panose="020B0502040204020203" pitchFamily="34" charset="0"/>
            </a:rPr>
            <a:t>MARCOS DANILO DE LIRA GOMES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latin typeface="Bahnschrift" panose="020B0502040204020203" pitchFamily="34" charset="0"/>
            </a:rPr>
            <a:t>Assistente de Atendimento</a:t>
          </a:r>
        </a:p>
      </dsp:txBody>
      <dsp:txXfrm>
        <a:off x="776807" y="2351284"/>
        <a:ext cx="5186874" cy="1620898"/>
      </dsp:txXfrm>
    </dsp:sp>
    <dsp:sp modelId="{6EDCBCF0-35F1-4518-92E7-A45D93249561}">
      <dsp:nvSpPr>
        <dsp:cNvPr id="0" name=""/>
        <dsp:cNvSpPr/>
      </dsp:nvSpPr>
      <dsp:spPr>
        <a:xfrm>
          <a:off x="560688" y="2117154"/>
          <a:ext cx="1134628" cy="1701943"/>
        </a:xfrm>
        <a:prstGeom prst="rect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86A25-F5F4-42C2-B9CB-5A815267FC47}">
      <dsp:nvSpPr>
        <dsp:cNvPr id="0" name=""/>
        <dsp:cNvSpPr/>
      </dsp:nvSpPr>
      <dsp:spPr>
        <a:xfrm>
          <a:off x="185189" y="949098"/>
          <a:ext cx="4444559" cy="13889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0765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500" kern="1200" dirty="0">
              <a:latin typeface="Bahnschrift" panose="020B0502040204020203" pitchFamily="34" charset="0"/>
            </a:rPr>
            <a:t>Katiuscia Oliveira de Carvalho</a:t>
          </a:r>
          <a:br>
            <a:rPr lang="pt-BR" sz="1500" kern="1200" dirty="0">
              <a:latin typeface="Bahnschrift" panose="020B0502040204020203" pitchFamily="34" charset="0"/>
            </a:rPr>
          </a:br>
          <a:r>
            <a:rPr lang="pt-BR" sz="1500" kern="1200" dirty="0">
              <a:latin typeface="Bahnschrift" panose="020B0502040204020203" pitchFamily="34" charset="0"/>
            </a:rPr>
            <a:t>Contadora CRC/SE 005402/O-6</a:t>
          </a:r>
        </a:p>
      </dsp:txBody>
      <dsp:txXfrm>
        <a:off x="185189" y="949098"/>
        <a:ext cx="4444559" cy="1388924"/>
      </dsp:txXfrm>
    </dsp:sp>
    <dsp:sp modelId="{70BE0D8A-1E9B-49A1-B4BC-0364DA92515F}">
      <dsp:nvSpPr>
        <dsp:cNvPr id="0" name=""/>
        <dsp:cNvSpPr/>
      </dsp:nvSpPr>
      <dsp:spPr>
        <a:xfrm>
          <a:off x="0" y="748475"/>
          <a:ext cx="972247" cy="145837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6A121-EBC5-4DB2-B14A-7E58A16EEC54}">
      <dsp:nvSpPr>
        <dsp:cNvPr id="0" name=""/>
        <dsp:cNvSpPr/>
      </dsp:nvSpPr>
      <dsp:spPr>
        <a:xfrm>
          <a:off x="1646066" y="512445"/>
          <a:ext cx="3509591" cy="3509591"/>
        </a:xfrm>
        <a:prstGeom prst="blockArc">
          <a:avLst>
            <a:gd name="adj1" fmla="val 12600000"/>
            <a:gd name="adj2" fmla="val 16200000"/>
            <a:gd name="adj3" fmla="val 452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B9B31F-61A3-4F2F-B7C0-F8E6A46C7900}">
      <dsp:nvSpPr>
        <dsp:cNvPr id="0" name=""/>
        <dsp:cNvSpPr/>
      </dsp:nvSpPr>
      <dsp:spPr>
        <a:xfrm>
          <a:off x="1646066" y="512445"/>
          <a:ext cx="3509591" cy="3509591"/>
        </a:xfrm>
        <a:prstGeom prst="blockArc">
          <a:avLst>
            <a:gd name="adj1" fmla="val 9000000"/>
            <a:gd name="adj2" fmla="val 12600000"/>
            <a:gd name="adj3" fmla="val 452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4CC7B5-488F-4629-BA00-5F5548E19C72}">
      <dsp:nvSpPr>
        <dsp:cNvPr id="0" name=""/>
        <dsp:cNvSpPr/>
      </dsp:nvSpPr>
      <dsp:spPr>
        <a:xfrm>
          <a:off x="1646066" y="512445"/>
          <a:ext cx="3509591" cy="3509591"/>
        </a:xfrm>
        <a:prstGeom prst="blockArc">
          <a:avLst>
            <a:gd name="adj1" fmla="val 5400000"/>
            <a:gd name="adj2" fmla="val 9000000"/>
            <a:gd name="adj3" fmla="val 452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5B7D2-7904-4D5C-8A8C-55D319A06D79}">
      <dsp:nvSpPr>
        <dsp:cNvPr id="0" name=""/>
        <dsp:cNvSpPr/>
      </dsp:nvSpPr>
      <dsp:spPr>
        <a:xfrm>
          <a:off x="1646066" y="512445"/>
          <a:ext cx="3509591" cy="3509591"/>
        </a:xfrm>
        <a:prstGeom prst="blockArc">
          <a:avLst>
            <a:gd name="adj1" fmla="val 1800000"/>
            <a:gd name="adj2" fmla="val 5400000"/>
            <a:gd name="adj3" fmla="val 452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AC78F-9562-4ABD-BDD5-739A8159B63E}">
      <dsp:nvSpPr>
        <dsp:cNvPr id="0" name=""/>
        <dsp:cNvSpPr/>
      </dsp:nvSpPr>
      <dsp:spPr>
        <a:xfrm>
          <a:off x="1646066" y="512445"/>
          <a:ext cx="3509591" cy="3509591"/>
        </a:xfrm>
        <a:prstGeom prst="blockArc">
          <a:avLst>
            <a:gd name="adj1" fmla="val 19800000"/>
            <a:gd name="adj2" fmla="val 1800000"/>
            <a:gd name="adj3" fmla="val 452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A3A9B5-7CB4-430F-BC06-5415D317D2CD}">
      <dsp:nvSpPr>
        <dsp:cNvPr id="0" name=""/>
        <dsp:cNvSpPr/>
      </dsp:nvSpPr>
      <dsp:spPr>
        <a:xfrm>
          <a:off x="1646066" y="512445"/>
          <a:ext cx="3509591" cy="3509591"/>
        </a:xfrm>
        <a:prstGeom prst="blockArc">
          <a:avLst>
            <a:gd name="adj1" fmla="val 16200000"/>
            <a:gd name="adj2" fmla="val 19800000"/>
            <a:gd name="adj3" fmla="val 452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6461E-9E6C-4258-8E5A-4998197001B0}">
      <dsp:nvSpPr>
        <dsp:cNvPr id="0" name=""/>
        <dsp:cNvSpPr/>
      </dsp:nvSpPr>
      <dsp:spPr>
        <a:xfrm>
          <a:off x="2613748" y="1480127"/>
          <a:ext cx="1574227" cy="15742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>
              <a:latin typeface="Bahnschrift" panose="020B0502040204020203" pitchFamily="34" charset="0"/>
            </a:rPr>
            <a:t>Plenário</a:t>
          </a:r>
        </a:p>
      </dsp:txBody>
      <dsp:txXfrm>
        <a:off x="2844288" y="1710667"/>
        <a:ext cx="1113147" cy="1113147"/>
      </dsp:txXfrm>
    </dsp:sp>
    <dsp:sp modelId="{61E939C2-F6E8-4670-B69B-11224F95CC30}">
      <dsp:nvSpPr>
        <dsp:cNvPr id="0" name=""/>
        <dsp:cNvSpPr/>
      </dsp:nvSpPr>
      <dsp:spPr>
        <a:xfrm>
          <a:off x="2849882" y="1136"/>
          <a:ext cx="1101958" cy="110195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Bahnschrift" panose="020B0502040204020203" pitchFamily="34" charset="0"/>
            </a:rPr>
            <a:t>CEP</a:t>
          </a:r>
        </a:p>
      </dsp:txBody>
      <dsp:txXfrm>
        <a:off x="3011260" y="162514"/>
        <a:ext cx="779202" cy="779202"/>
      </dsp:txXfrm>
    </dsp:sp>
    <dsp:sp modelId="{14C84712-FA71-412C-9DA5-AD61997FD265}">
      <dsp:nvSpPr>
        <dsp:cNvPr id="0" name=""/>
        <dsp:cNvSpPr/>
      </dsp:nvSpPr>
      <dsp:spPr>
        <a:xfrm>
          <a:off x="4335224" y="858699"/>
          <a:ext cx="1101958" cy="110195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Bahnschrift" panose="020B0502040204020203" pitchFamily="34" charset="0"/>
            </a:rPr>
            <a:t>CED</a:t>
          </a:r>
        </a:p>
      </dsp:txBody>
      <dsp:txXfrm>
        <a:off x="4496602" y="1020077"/>
        <a:ext cx="779202" cy="779202"/>
      </dsp:txXfrm>
    </dsp:sp>
    <dsp:sp modelId="{55E87AC2-F116-4D42-915A-5EA024C0B32F}">
      <dsp:nvSpPr>
        <dsp:cNvPr id="0" name=""/>
        <dsp:cNvSpPr/>
      </dsp:nvSpPr>
      <dsp:spPr>
        <a:xfrm>
          <a:off x="4335224" y="2573824"/>
          <a:ext cx="1101958" cy="110195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Bahnschrift" panose="020B0502040204020203" pitchFamily="34" charset="0"/>
            </a:rPr>
            <a:t>CEF</a:t>
          </a:r>
        </a:p>
      </dsp:txBody>
      <dsp:txXfrm>
        <a:off x="4496602" y="2735202"/>
        <a:ext cx="779202" cy="779202"/>
      </dsp:txXfrm>
    </dsp:sp>
    <dsp:sp modelId="{45E9704F-DBBA-43A7-983E-055849249C68}">
      <dsp:nvSpPr>
        <dsp:cNvPr id="0" name=""/>
        <dsp:cNvSpPr/>
      </dsp:nvSpPr>
      <dsp:spPr>
        <a:xfrm>
          <a:off x="2849882" y="3431387"/>
          <a:ext cx="1101958" cy="110195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Bahnschrift" panose="020B0502040204020203" pitchFamily="34" charset="0"/>
            </a:rPr>
            <a:t>COA</a:t>
          </a:r>
        </a:p>
      </dsp:txBody>
      <dsp:txXfrm>
        <a:off x="3011260" y="3592765"/>
        <a:ext cx="779202" cy="779202"/>
      </dsp:txXfrm>
    </dsp:sp>
    <dsp:sp modelId="{87045FB3-7A61-40C8-BBFE-7518E5A4000D}">
      <dsp:nvSpPr>
        <dsp:cNvPr id="0" name=""/>
        <dsp:cNvSpPr/>
      </dsp:nvSpPr>
      <dsp:spPr>
        <a:xfrm>
          <a:off x="1364540" y="2573824"/>
          <a:ext cx="1101958" cy="110195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Bahnschrift" panose="020B0502040204020203" pitchFamily="34" charset="0"/>
            </a:rPr>
            <a:t>CPFI</a:t>
          </a:r>
        </a:p>
      </dsp:txBody>
      <dsp:txXfrm>
        <a:off x="1525918" y="2735202"/>
        <a:ext cx="779202" cy="779202"/>
      </dsp:txXfrm>
    </dsp:sp>
    <dsp:sp modelId="{1CCDB02E-960C-4516-B258-D5F07C8098CF}">
      <dsp:nvSpPr>
        <dsp:cNvPr id="0" name=""/>
        <dsp:cNvSpPr/>
      </dsp:nvSpPr>
      <dsp:spPr>
        <a:xfrm>
          <a:off x="1364540" y="858699"/>
          <a:ext cx="1101958" cy="110195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Bahnschrift" panose="020B0502040204020203" pitchFamily="34" charset="0"/>
            </a:rPr>
            <a:t>CPUA</a:t>
          </a:r>
        </a:p>
      </dsp:txBody>
      <dsp:txXfrm>
        <a:off x="1525918" y="1020077"/>
        <a:ext cx="779202" cy="7792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41F67-AD95-4334-9C7C-4EAE3C885044}">
      <dsp:nvSpPr>
        <dsp:cNvPr id="0" name=""/>
        <dsp:cNvSpPr/>
      </dsp:nvSpPr>
      <dsp:spPr>
        <a:xfrm>
          <a:off x="175661" y="493480"/>
          <a:ext cx="4200324" cy="13126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69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Bahnschrift" panose="020B0502040204020203" pitchFamily="34" charset="0"/>
            </a:rPr>
            <a:t>CED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Nathalia Barbosa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Leonardo Maia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Cesar Henriques</a:t>
          </a:r>
        </a:p>
      </dsp:txBody>
      <dsp:txXfrm>
        <a:off x="175661" y="493480"/>
        <a:ext cx="4200324" cy="1312601"/>
      </dsp:txXfrm>
    </dsp:sp>
    <dsp:sp modelId="{24D4C975-1515-4189-93E9-5490C3B49FAF}">
      <dsp:nvSpPr>
        <dsp:cNvPr id="0" name=""/>
        <dsp:cNvSpPr/>
      </dsp:nvSpPr>
      <dsp:spPr>
        <a:xfrm>
          <a:off x="648" y="303882"/>
          <a:ext cx="918820" cy="1378231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0F6A883-71E6-444B-8040-11BBA8BF81D7}">
      <dsp:nvSpPr>
        <dsp:cNvPr id="0" name=""/>
        <dsp:cNvSpPr/>
      </dsp:nvSpPr>
      <dsp:spPr>
        <a:xfrm>
          <a:off x="4813808" y="493480"/>
          <a:ext cx="4200324" cy="13126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69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Bahnschrift" panose="020B0502040204020203" pitchFamily="34" charset="0"/>
            </a:rPr>
            <a:t>CPFI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Shirley Dantas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Eduardo Rodrigues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Leonardo Maia</a:t>
          </a:r>
        </a:p>
      </dsp:txBody>
      <dsp:txXfrm>
        <a:off x="4813808" y="493480"/>
        <a:ext cx="4200324" cy="1312601"/>
      </dsp:txXfrm>
    </dsp:sp>
    <dsp:sp modelId="{6EDCBCF0-35F1-4518-92E7-A45D93249561}">
      <dsp:nvSpPr>
        <dsp:cNvPr id="0" name=""/>
        <dsp:cNvSpPr/>
      </dsp:nvSpPr>
      <dsp:spPr>
        <a:xfrm>
          <a:off x="4638794" y="303882"/>
          <a:ext cx="918820" cy="13782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9E2B986-B192-4784-9B5F-8EF45B9B48C8}">
      <dsp:nvSpPr>
        <dsp:cNvPr id="0" name=""/>
        <dsp:cNvSpPr/>
      </dsp:nvSpPr>
      <dsp:spPr>
        <a:xfrm>
          <a:off x="175661" y="2145900"/>
          <a:ext cx="4200324" cy="13126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69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Bahnschrift" panose="020B0502040204020203" pitchFamily="34" charset="0"/>
            </a:rPr>
            <a:t>COA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Eduardo Rodrigues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Shirley Dantas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Leonardo Maia</a:t>
          </a:r>
        </a:p>
      </dsp:txBody>
      <dsp:txXfrm>
        <a:off x="175661" y="2145900"/>
        <a:ext cx="4200324" cy="1312601"/>
      </dsp:txXfrm>
    </dsp:sp>
    <dsp:sp modelId="{FD16D5FE-4DD3-4392-B83D-4E0AEEFD1986}">
      <dsp:nvSpPr>
        <dsp:cNvPr id="0" name=""/>
        <dsp:cNvSpPr/>
      </dsp:nvSpPr>
      <dsp:spPr>
        <a:xfrm>
          <a:off x="648" y="1956302"/>
          <a:ext cx="918820" cy="1378231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73C617C-77A7-4E9E-A42C-5A4503064034}">
      <dsp:nvSpPr>
        <dsp:cNvPr id="0" name=""/>
        <dsp:cNvSpPr/>
      </dsp:nvSpPr>
      <dsp:spPr>
        <a:xfrm>
          <a:off x="4813808" y="2145900"/>
          <a:ext cx="4200324" cy="13126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69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Bahnschrift" panose="020B0502040204020203" pitchFamily="34" charset="0"/>
            </a:rPr>
            <a:t>CEF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Leonardo Maia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Eduardo Rodrigues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Hugo Lobão</a:t>
          </a:r>
        </a:p>
      </dsp:txBody>
      <dsp:txXfrm>
        <a:off x="4813808" y="2145900"/>
        <a:ext cx="4200324" cy="1312601"/>
      </dsp:txXfrm>
    </dsp:sp>
    <dsp:sp modelId="{CFEAF780-FD69-4961-9369-D228336EF4D0}">
      <dsp:nvSpPr>
        <dsp:cNvPr id="0" name=""/>
        <dsp:cNvSpPr/>
      </dsp:nvSpPr>
      <dsp:spPr>
        <a:xfrm>
          <a:off x="4638794" y="1956302"/>
          <a:ext cx="918820" cy="1378231"/>
        </a:xfrm>
        <a:prstGeom prst="rect">
          <a:avLst/>
        </a:prstGeom>
        <a:blipFill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7BCC9E-DA6D-4212-8CF2-030FD417542E}">
      <dsp:nvSpPr>
        <dsp:cNvPr id="0" name=""/>
        <dsp:cNvSpPr/>
      </dsp:nvSpPr>
      <dsp:spPr>
        <a:xfrm>
          <a:off x="175661" y="3798319"/>
          <a:ext cx="4200324" cy="13126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69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Bahnschrift" panose="020B0502040204020203" pitchFamily="34" charset="0"/>
            </a:rPr>
            <a:t>CEP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Hugo Lobão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Fernando Márcio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Bruno Barreto</a:t>
          </a:r>
        </a:p>
      </dsp:txBody>
      <dsp:txXfrm>
        <a:off x="175661" y="3798319"/>
        <a:ext cx="4200324" cy="1312601"/>
      </dsp:txXfrm>
    </dsp:sp>
    <dsp:sp modelId="{70EB43A9-ACC7-4199-86A5-5194DBD8D99A}">
      <dsp:nvSpPr>
        <dsp:cNvPr id="0" name=""/>
        <dsp:cNvSpPr/>
      </dsp:nvSpPr>
      <dsp:spPr>
        <a:xfrm>
          <a:off x="648" y="3608721"/>
          <a:ext cx="918820" cy="13782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69A4EF1-F8B0-4039-808B-3D3431F7B893}">
      <dsp:nvSpPr>
        <dsp:cNvPr id="0" name=""/>
        <dsp:cNvSpPr/>
      </dsp:nvSpPr>
      <dsp:spPr>
        <a:xfrm>
          <a:off x="4813808" y="3798319"/>
          <a:ext cx="4200324" cy="13126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69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latin typeface="Bahnschrift" panose="020B0502040204020203" pitchFamily="34" charset="0"/>
            </a:rPr>
            <a:t>CPUA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Shirley Dantas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Bruno Barreto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600" kern="1200" dirty="0">
              <a:latin typeface="Bahnschrift" panose="020B0502040204020203" pitchFamily="34" charset="0"/>
            </a:rPr>
            <a:t>Fernando Márcio</a:t>
          </a:r>
        </a:p>
      </dsp:txBody>
      <dsp:txXfrm>
        <a:off x="4813808" y="3798319"/>
        <a:ext cx="4200324" cy="1312601"/>
      </dsp:txXfrm>
    </dsp:sp>
    <dsp:sp modelId="{0B5B2020-6CE6-4FA7-B86F-091FD762C2CC}">
      <dsp:nvSpPr>
        <dsp:cNvPr id="0" name=""/>
        <dsp:cNvSpPr/>
      </dsp:nvSpPr>
      <dsp:spPr>
        <a:xfrm>
          <a:off x="4638794" y="3608721"/>
          <a:ext cx="918820" cy="137823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24088-1475-4894-A257-04CF0E3E5E2F}">
      <dsp:nvSpPr>
        <dsp:cNvPr id="0" name=""/>
        <dsp:cNvSpPr/>
      </dsp:nvSpPr>
      <dsp:spPr>
        <a:xfrm>
          <a:off x="0" y="0"/>
          <a:ext cx="3960213" cy="4588204"/>
        </a:xfrm>
        <a:prstGeom prst="triangle">
          <a:avLst/>
        </a:prstGeom>
        <a:gradFill rotWithShape="1">
          <a:gsLst>
            <a:gs pos="0">
              <a:schemeClr val="accent5">
                <a:tint val="60000"/>
                <a:satMod val="160000"/>
              </a:schemeClr>
            </a:gs>
            <a:gs pos="46000">
              <a:schemeClr val="accent5">
                <a:tint val="86000"/>
                <a:satMod val="160000"/>
              </a:schemeClr>
            </a:gs>
            <a:gs pos="100000">
              <a:schemeClr val="accent5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prstMaterial="plastic">
          <a:bevelT w="127000" h="38200" prst="relaxedInset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FD492F75-B63C-46EE-B03F-7DFC80681512}">
      <dsp:nvSpPr>
        <dsp:cNvPr id="0" name=""/>
        <dsp:cNvSpPr/>
      </dsp:nvSpPr>
      <dsp:spPr>
        <a:xfrm>
          <a:off x="1980106" y="459268"/>
          <a:ext cx="2574138" cy="6523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Bahnschrift" panose="020B0502040204020203" pitchFamily="34" charset="0"/>
            </a:rPr>
            <a:t>Valores</a:t>
          </a:r>
        </a:p>
      </dsp:txBody>
      <dsp:txXfrm>
        <a:off x="2011953" y="491115"/>
        <a:ext cx="2510444" cy="588691"/>
      </dsp:txXfrm>
    </dsp:sp>
    <dsp:sp modelId="{8956C8A0-4582-4AAE-AE3B-AFFD113E2302}">
      <dsp:nvSpPr>
        <dsp:cNvPr id="0" name=""/>
        <dsp:cNvSpPr/>
      </dsp:nvSpPr>
      <dsp:spPr>
        <a:xfrm>
          <a:off x="1980106" y="1193201"/>
          <a:ext cx="2574138" cy="6523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Bahnschrift" panose="020B0502040204020203" pitchFamily="34" charset="0"/>
            </a:rPr>
            <a:t>Sociedade</a:t>
          </a:r>
        </a:p>
      </dsp:txBody>
      <dsp:txXfrm>
        <a:off x="2011953" y="1225048"/>
        <a:ext cx="2510444" cy="588691"/>
      </dsp:txXfrm>
    </dsp:sp>
    <dsp:sp modelId="{C41450CE-40AB-4AD9-ACFA-B2AB1B6796CB}">
      <dsp:nvSpPr>
        <dsp:cNvPr id="0" name=""/>
        <dsp:cNvSpPr/>
      </dsp:nvSpPr>
      <dsp:spPr>
        <a:xfrm>
          <a:off x="1980106" y="1927135"/>
          <a:ext cx="2574138" cy="6523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Bahnschrift" panose="020B0502040204020203" pitchFamily="34" charset="0"/>
            </a:rPr>
            <a:t>Processos Internos</a:t>
          </a:r>
        </a:p>
      </dsp:txBody>
      <dsp:txXfrm>
        <a:off x="2011953" y="1958982"/>
        <a:ext cx="2510444" cy="588691"/>
      </dsp:txXfrm>
    </dsp:sp>
    <dsp:sp modelId="{943ECFC7-8F95-42FE-B6DD-3D3D78E56E66}">
      <dsp:nvSpPr>
        <dsp:cNvPr id="0" name=""/>
        <dsp:cNvSpPr/>
      </dsp:nvSpPr>
      <dsp:spPr>
        <a:xfrm>
          <a:off x="1980106" y="2661068"/>
          <a:ext cx="2574138" cy="6523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Bahnschrift" panose="020B0502040204020203" pitchFamily="34" charset="0"/>
            </a:rPr>
            <a:t>Alavancadores</a:t>
          </a:r>
        </a:p>
      </dsp:txBody>
      <dsp:txXfrm>
        <a:off x="2011953" y="2692915"/>
        <a:ext cx="2510444" cy="588691"/>
      </dsp:txXfrm>
    </dsp:sp>
    <dsp:sp modelId="{A6735FA9-7D24-483F-BF13-A10B60DF3981}">
      <dsp:nvSpPr>
        <dsp:cNvPr id="0" name=""/>
        <dsp:cNvSpPr/>
      </dsp:nvSpPr>
      <dsp:spPr>
        <a:xfrm>
          <a:off x="1980106" y="3395002"/>
          <a:ext cx="2574138" cy="6523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Bahnschrift" panose="020B0502040204020203" pitchFamily="34" charset="0"/>
            </a:rPr>
            <a:t>Pessoas e Infraestrutura</a:t>
          </a:r>
        </a:p>
      </dsp:txBody>
      <dsp:txXfrm>
        <a:off x="2011953" y="3426849"/>
        <a:ext cx="2510444" cy="58869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05C93-3A83-401B-B375-B5A3B2D18014}">
      <dsp:nvSpPr>
        <dsp:cNvPr id="0" name=""/>
        <dsp:cNvSpPr/>
      </dsp:nvSpPr>
      <dsp:spPr>
        <a:xfrm>
          <a:off x="0" y="0"/>
          <a:ext cx="5535474" cy="5535474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tint val="60000"/>
                <a:satMod val="160000"/>
              </a:schemeClr>
            </a:gs>
            <a:gs pos="46000">
              <a:schemeClr val="accent5">
                <a:shade val="50000"/>
                <a:hueOff val="0"/>
                <a:satOff val="0"/>
                <a:lumOff val="0"/>
                <a:alphaOff val="0"/>
                <a:tint val="86000"/>
                <a:satMod val="16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Bahnschrift" panose="020B0502040204020203" pitchFamily="34" charset="0"/>
            </a:rPr>
            <a:t>Fiscalização</a:t>
          </a:r>
          <a:br>
            <a:rPr lang="pt-BR" sz="1200" kern="1200" dirty="0">
              <a:latin typeface="Bahnschrift" panose="020B0502040204020203" pitchFamily="34" charset="0"/>
            </a:rPr>
          </a:br>
          <a:r>
            <a:rPr lang="pt-BR" sz="1200" kern="1200" dirty="0">
              <a:latin typeface="Bahnschrift" panose="020B0502040204020203" pitchFamily="34" charset="0"/>
            </a:rPr>
            <a:t>636.557,90</a:t>
          </a:r>
        </a:p>
      </dsp:txBody>
      <dsp:txXfrm>
        <a:off x="1729835" y="276773"/>
        <a:ext cx="2075802" cy="553547"/>
      </dsp:txXfrm>
    </dsp:sp>
    <dsp:sp modelId="{85C5003D-8AB3-4F1E-8FE2-F59B8FACB5CD}">
      <dsp:nvSpPr>
        <dsp:cNvPr id="0" name=""/>
        <dsp:cNvSpPr/>
      </dsp:nvSpPr>
      <dsp:spPr>
        <a:xfrm>
          <a:off x="514173" y="830321"/>
          <a:ext cx="4705152" cy="4705152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-82812"/>
                <a:satOff val="-7174"/>
                <a:lumOff val="13637"/>
                <a:alphaOff val="0"/>
                <a:tint val="60000"/>
                <a:satMod val="160000"/>
              </a:schemeClr>
            </a:gs>
            <a:gs pos="46000">
              <a:schemeClr val="accent5">
                <a:shade val="50000"/>
                <a:hueOff val="-82812"/>
                <a:satOff val="-7174"/>
                <a:lumOff val="13637"/>
                <a:alphaOff val="0"/>
                <a:tint val="86000"/>
                <a:satMod val="160000"/>
              </a:schemeClr>
            </a:gs>
            <a:gs pos="100000">
              <a:schemeClr val="accent5">
                <a:shade val="50000"/>
                <a:hueOff val="-82812"/>
                <a:satOff val="-7174"/>
                <a:lumOff val="13637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Objetivos Locais</a:t>
          </a:r>
          <a:br>
            <a:rPr lang="pt-BR" sz="1200" kern="1200" dirty="0"/>
          </a:br>
          <a:r>
            <a:rPr lang="pt-BR" sz="1200" kern="1200" dirty="0"/>
            <a:t>123.875,70</a:t>
          </a:r>
        </a:p>
      </dsp:txBody>
      <dsp:txXfrm>
        <a:off x="1852200" y="1100867"/>
        <a:ext cx="2029097" cy="541092"/>
      </dsp:txXfrm>
    </dsp:sp>
    <dsp:sp modelId="{ABDEF4C7-842A-46B7-B2E9-BF67DF0FF486}">
      <dsp:nvSpPr>
        <dsp:cNvPr id="0" name=""/>
        <dsp:cNvSpPr/>
      </dsp:nvSpPr>
      <dsp:spPr>
        <a:xfrm>
          <a:off x="929333" y="1660642"/>
          <a:ext cx="3874831" cy="3874831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-165625"/>
                <a:satOff val="-14348"/>
                <a:lumOff val="27274"/>
                <a:alphaOff val="0"/>
                <a:tint val="60000"/>
                <a:satMod val="160000"/>
              </a:schemeClr>
            </a:gs>
            <a:gs pos="46000">
              <a:schemeClr val="accent5">
                <a:shade val="50000"/>
                <a:hueOff val="-165625"/>
                <a:satOff val="-14348"/>
                <a:lumOff val="27274"/>
                <a:alphaOff val="0"/>
                <a:tint val="86000"/>
                <a:satMod val="160000"/>
              </a:schemeClr>
            </a:gs>
            <a:gs pos="100000">
              <a:schemeClr val="accent5">
                <a:shade val="50000"/>
                <a:hueOff val="-165625"/>
                <a:satOff val="-14348"/>
                <a:lumOff val="27274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Atendimento</a:t>
          </a:r>
          <a:br>
            <a:rPr lang="pt-BR" sz="1200" kern="1200" dirty="0"/>
          </a:br>
          <a:r>
            <a:rPr lang="pt-BR" sz="1200" kern="1200" dirty="0"/>
            <a:t>320.263,27</a:t>
          </a:r>
        </a:p>
      </dsp:txBody>
      <dsp:txXfrm>
        <a:off x="1864136" y="1928005"/>
        <a:ext cx="2005225" cy="534726"/>
      </dsp:txXfrm>
    </dsp:sp>
    <dsp:sp modelId="{D87FBBED-7413-4503-ACA9-9FAAB93E875F}">
      <dsp:nvSpPr>
        <dsp:cNvPr id="0" name=""/>
        <dsp:cNvSpPr/>
      </dsp:nvSpPr>
      <dsp:spPr>
        <a:xfrm>
          <a:off x="1344494" y="2490963"/>
          <a:ext cx="3044510" cy="3044510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-248437"/>
                <a:satOff val="-21522"/>
                <a:lumOff val="40911"/>
                <a:alphaOff val="0"/>
                <a:tint val="60000"/>
                <a:satMod val="160000"/>
              </a:schemeClr>
            </a:gs>
            <a:gs pos="46000">
              <a:schemeClr val="accent5">
                <a:shade val="50000"/>
                <a:hueOff val="-248437"/>
                <a:satOff val="-21522"/>
                <a:lumOff val="40911"/>
                <a:alphaOff val="0"/>
                <a:tint val="86000"/>
                <a:satMod val="160000"/>
              </a:schemeClr>
            </a:gs>
            <a:gs pos="100000">
              <a:schemeClr val="accent5">
                <a:shade val="50000"/>
                <a:hueOff val="-248437"/>
                <a:satOff val="-21522"/>
                <a:lumOff val="4091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Capacitação</a:t>
          </a:r>
          <a:br>
            <a:rPr lang="pt-BR" sz="1200" kern="1200" dirty="0"/>
          </a:br>
          <a:r>
            <a:rPr lang="pt-BR" sz="1200" kern="1200" dirty="0"/>
            <a:t>15.750,04</a:t>
          </a:r>
        </a:p>
      </dsp:txBody>
      <dsp:txXfrm>
        <a:off x="2044731" y="2764969"/>
        <a:ext cx="1644035" cy="548011"/>
      </dsp:txXfrm>
    </dsp:sp>
    <dsp:sp modelId="{5AFA68F3-86D4-4761-86F0-593E9B4C933C}">
      <dsp:nvSpPr>
        <dsp:cNvPr id="0" name=""/>
        <dsp:cNvSpPr/>
      </dsp:nvSpPr>
      <dsp:spPr>
        <a:xfrm>
          <a:off x="1759654" y="3321284"/>
          <a:ext cx="2214189" cy="2214189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-248437"/>
                <a:satOff val="-21522"/>
                <a:lumOff val="40911"/>
                <a:alphaOff val="0"/>
                <a:tint val="60000"/>
                <a:satMod val="160000"/>
              </a:schemeClr>
            </a:gs>
            <a:gs pos="46000">
              <a:schemeClr val="accent5">
                <a:shade val="50000"/>
                <a:hueOff val="-248437"/>
                <a:satOff val="-21522"/>
                <a:lumOff val="40911"/>
                <a:alphaOff val="0"/>
                <a:tint val="86000"/>
                <a:satMod val="160000"/>
              </a:schemeClr>
            </a:gs>
            <a:gs pos="100000">
              <a:schemeClr val="accent5">
                <a:shade val="50000"/>
                <a:hueOff val="-248437"/>
                <a:satOff val="-21522"/>
                <a:lumOff val="40911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/>
            <a:t>Comunicação</a:t>
          </a:r>
          <a:br>
            <a:rPr lang="pt-BR" sz="1200" kern="1200" dirty="0"/>
          </a:br>
          <a:r>
            <a:rPr lang="pt-BR" sz="1200" kern="1200" dirty="0"/>
            <a:t>13.119,90</a:t>
          </a:r>
        </a:p>
      </dsp:txBody>
      <dsp:txXfrm>
        <a:off x="2147137" y="3598058"/>
        <a:ext cx="1439223" cy="553547"/>
      </dsp:txXfrm>
    </dsp:sp>
    <dsp:sp modelId="{F798CF4C-CB2D-4266-8A77-EDD3A59341BA}">
      <dsp:nvSpPr>
        <dsp:cNvPr id="0" name=""/>
        <dsp:cNvSpPr/>
      </dsp:nvSpPr>
      <dsp:spPr>
        <a:xfrm>
          <a:off x="2174815" y="4151605"/>
          <a:ext cx="1383868" cy="1383868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-165625"/>
                <a:satOff val="-14348"/>
                <a:lumOff val="27274"/>
                <a:alphaOff val="0"/>
                <a:tint val="60000"/>
                <a:satMod val="160000"/>
              </a:schemeClr>
            </a:gs>
            <a:gs pos="46000">
              <a:schemeClr val="accent5">
                <a:shade val="50000"/>
                <a:hueOff val="-165625"/>
                <a:satOff val="-14348"/>
                <a:lumOff val="27274"/>
                <a:alphaOff val="0"/>
                <a:tint val="86000"/>
                <a:satMod val="160000"/>
              </a:schemeClr>
            </a:gs>
            <a:gs pos="100000">
              <a:schemeClr val="accent5">
                <a:shade val="50000"/>
                <a:hueOff val="-165625"/>
                <a:satOff val="-14348"/>
                <a:lumOff val="27274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/>
            <a:t>ATHIS</a:t>
          </a:r>
          <a:br>
            <a:rPr lang="pt-BR" sz="1100" kern="1200" dirty="0"/>
          </a:br>
          <a:r>
            <a:rPr lang="pt-BR" sz="1100" kern="1200" dirty="0"/>
            <a:t>24.500</a:t>
          </a:r>
        </a:p>
      </dsp:txBody>
      <dsp:txXfrm>
        <a:off x="2396234" y="4358493"/>
        <a:ext cx="941030" cy="333512"/>
      </dsp:txXfrm>
    </dsp:sp>
    <dsp:sp modelId="{09565422-EBD5-4644-AD93-9963DDCF094E}">
      <dsp:nvSpPr>
        <dsp:cNvPr id="0" name=""/>
        <dsp:cNvSpPr/>
      </dsp:nvSpPr>
      <dsp:spPr>
        <a:xfrm>
          <a:off x="2322349" y="4705152"/>
          <a:ext cx="1088800" cy="830321"/>
        </a:xfrm>
        <a:prstGeom prst="ellipse">
          <a:avLst/>
        </a:prstGeom>
        <a:gradFill rotWithShape="0">
          <a:gsLst>
            <a:gs pos="0">
              <a:schemeClr val="accent5">
                <a:shade val="50000"/>
                <a:hueOff val="-82812"/>
                <a:satOff val="-7174"/>
                <a:lumOff val="13637"/>
                <a:alphaOff val="0"/>
                <a:tint val="60000"/>
                <a:satMod val="160000"/>
              </a:schemeClr>
            </a:gs>
            <a:gs pos="46000">
              <a:schemeClr val="accent5">
                <a:shade val="50000"/>
                <a:hueOff val="-82812"/>
                <a:satOff val="-7174"/>
                <a:lumOff val="13637"/>
                <a:alphaOff val="0"/>
                <a:tint val="86000"/>
                <a:satMod val="160000"/>
              </a:schemeClr>
            </a:gs>
            <a:gs pos="100000">
              <a:schemeClr val="accent5">
                <a:shade val="50000"/>
                <a:hueOff val="-82812"/>
                <a:satOff val="-7174"/>
                <a:lumOff val="13637"/>
                <a:alphaOff val="0"/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Patrocínio</a:t>
          </a:r>
          <a:br>
            <a:rPr lang="pt-BR" sz="900" kern="1200" dirty="0"/>
          </a:br>
          <a:r>
            <a:rPr lang="pt-BR" sz="900" kern="1200" dirty="0"/>
            <a:t>11.000,00</a:t>
          </a:r>
        </a:p>
      </dsp:txBody>
      <dsp:txXfrm>
        <a:off x="2481800" y="4912733"/>
        <a:ext cx="769897" cy="4151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9A091-D5A0-4872-80E9-CE5F87C3DC44}">
      <dsp:nvSpPr>
        <dsp:cNvPr id="0" name=""/>
        <dsp:cNvSpPr/>
      </dsp:nvSpPr>
      <dsp:spPr>
        <a:xfrm>
          <a:off x="1995" y="656734"/>
          <a:ext cx="1210965" cy="6088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Alocação de Recursos</a:t>
          </a:r>
        </a:p>
      </dsp:txBody>
      <dsp:txXfrm>
        <a:off x="306432" y="656734"/>
        <a:ext cx="602091" cy="608874"/>
      </dsp:txXfrm>
    </dsp:sp>
    <dsp:sp modelId="{90B4906D-672D-4E3C-91BF-8000C0942133}">
      <dsp:nvSpPr>
        <dsp:cNvPr id="0" name=""/>
        <dsp:cNvSpPr/>
      </dsp:nvSpPr>
      <dsp:spPr>
        <a:xfrm>
          <a:off x="1131494" y="647003"/>
          <a:ext cx="1214028" cy="628336"/>
        </a:xfrm>
        <a:prstGeom prst="chevron">
          <a:avLst/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Bahnschrift"/>
            </a:rPr>
            <a:t>39,0%</a:t>
          </a:r>
        </a:p>
      </dsp:txBody>
      <dsp:txXfrm>
        <a:off x="1445662" y="647003"/>
        <a:ext cx="585692" cy="628336"/>
      </dsp:txXfrm>
    </dsp:sp>
    <dsp:sp modelId="{0DF9F52D-0EAB-4D79-AA16-AA9001AF82BD}">
      <dsp:nvSpPr>
        <dsp:cNvPr id="0" name=""/>
        <dsp:cNvSpPr/>
      </dsp:nvSpPr>
      <dsp:spPr>
        <a:xfrm>
          <a:off x="2272704" y="647003"/>
          <a:ext cx="1214028" cy="628336"/>
        </a:xfrm>
        <a:prstGeom prst="chevron">
          <a:avLst/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Bahnschrift"/>
            </a:rPr>
            <a:t>0,46%</a:t>
          </a:r>
        </a:p>
      </dsp:txBody>
      <dsp:txXfrm>
        <a:off x="2586872" y="647003"/>
        <a:ext cx="585692" cy="628336"/>
      </dsp:txXfrm>
    </dsp:sp>
    <dsp:sp modelId="{15D3D921-EB9C-448E-AFAC-9968951CE6B2}">
      <dsp:nvSpPr>
        <dsp:cNvPr id="0" name=""/>
        <dsp:cNvSpPr/>
      </dsp:nvSpPr>
      <dsp:spPr>
        <a:xfrm>
          <a:off x="1995" y="1320164"/>
          <a:ext cx="1210965" cy="6088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Objetivos</a:t>
          </a:r>
        </a:p>
      </dsp:txBody>
      <dsp:txXfrm>
        <a:off x="306432" y="1320164"/>
        <a:ext cx="602091" cy="608874"/>
      </dsp:txXfrm>
    </dsp:sp>
    <dsp:sp modelId="{41391448-4025-48B4-ACCF-78CD24C42D37}">
      <dsp:nvSpPr>
        <dsp:cNvPr id="0" name=""/>
        <dsp:cNvSpPr/>
      </dsp:nvSpPr>
      <dsp:spPr>
        <a:xfrm>
          <a:off x="1131494" y="1310433"/>
          <a:ext cx="1214028" cy="628336"/>
        </a:xfrm>
        <a:prstGeom prst="chevron">
          <a:avLst/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3810" rIns="0" bIns="3810" numCol="1" spcCol="1270" anchor="ctr" anchorCtr="0">
          <a:noAutofit/>
        </a:bodyPr>
        <a:lstStyle/>
        <a:p>
          <a:pPr marL="0" lvl="0" indent="0" algn="ctr" defTabSz="27114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10" kern="1200" dirty="0">
              <a:latin typeface="Bahnschrift" panose="020B0502040204020203" pitchFamily="34" charset="0"/>
            </a:rPr>
            <a:t>Tornar a fiscalização um vetor de melhoria do exercício da Arquitetura e Urbanismo</a:t>
          </a:r>
        </a:p>
      </dsp:txBody>
      <dsp:txXfrm>
        <a:off x="1445662" y="1310433"/>
        <a:ext cx="585692" cy="628336"/>
      </dsp:txXfrm>
    </dsp:sp>
    <dsp:sp modelId="{45C02665-73B8-4F60-BC56-37910EF2A549}">
      <dsp:nvSpPr>
        <dsp:cNvPr id="0" name=""/>
        <dsp:cNvSpPr/>
      </dsp:nvSpPr>
      <dsp:spPr>
        <a:xfrm>
          <a:off x="2272704" y="1310433"/>
          <a:ext cx="1214028" cy="628336"/>
        </a:xfrm>
        <a:prstGeom prst="chevron">
          <a:avLst/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3810" rIns="0" bIns="3810" numCol="1" spcCol="1270" anchor="ctr" anchorCtr="0">
          <a:noAutofit/>
        </a:bodyPr>
        <a:lstStyle/>
        <a:p>
          <a:pPr marL="0" lvl="0" indent="0" algn="ctr" defTabSz="27114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10" kern="1200" dirty="0">
              <a:latin typeface="Bahnschrift" panose="020B0502040204020203" pitchFamily="34" charset="0"/>
            </a:rPr>
            <a:t>Estimular a produção da Arquitetura e Urbanismo como política de Estado</a:t>
          </a:r>
        </a:p>
      </dsp:txBody>
      <dsp:txXfrm>
        <a:off x="2586872" y="1310433"/>
        <a:ext cx="585692" cy="628336"/>
      </dsp:txXfrm>
    </dsp:sp>
    <dsp:sp modelId="{3B077CD5-F0AF-46DD-B03A-12669B707B76}">
      <dsp:nvSpPr>
        <dsp:cNvPr id="0" name=""/>
        <dsp:cNvSpPr/>
      </dsp:nvSpPr>
      <dsp:spPr>
        <a:xfrm>
          <a:off x="3413914" y="1310433"/>
          <a:ext cx="1214028" cy="628336"/>
        </a:xfrm>
        <a:prstGeom prst="chevron">
          <a:avLst/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3810" rIns="0" bIns="3810" numCol="1" spcCol="1270" anchor="ctr" anchorCtr="0">
          <a:noAutofit/>
        </a:bodyPr>
        <a:lstStyle/>
        <a:p>
          <a:pPr marL="0" lvl="0" indent="0" algn="ctr" defTabSz="27114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10" kern="1200" dirty="0">
              <a:latin typeface="Bahnschrift" panose="020B0502040204020203" pitchFamily="34" charset="0"/>
            </a:rPr>
            <a:t>Fomentar o acesso da sociedade à Arquitetura e Urbanismo</a:t>
          </a:r>
        </a:p>
      </dsp:txBody>
      <dsp:txXfrm>
        <a:off x="3728082" y="1310433"/>
        <a:ext cx="585692" cy="628336"/>
      </dsp:txXfrm>
    </dsp:sp>
    <dsp:sp modelId="{DE2E7645-EB39-4DB6-85F9-5C8DD59471F0}">
      <dsp:nvSpPr>
        <dsp:cNvPr id="0" name=""/>
        <dsp:cNvSpPr/>
      </dsp:nvSpPr>
      <dsp:spPr>
        <a:xfrm>
          <a:off x="4555124" y="1310433"/>
          <a:ext cx="1214028" cy="628336"/>
        </a:xfrm>
        <a:prstGeom prst="chevron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3810" rIns="0" bIns="3810" numCol="1" spcCol="1270" anchor="ctr" anchorCtr="0">
          <a:noAutofit/>
        </a:bodyPr>
        <a:lstStyle/>
        <a:p>
          <a:pPr marL="0" lvl="0" indent="0" algn="ctr" defTabSz="27114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610" kern="1200" dirty="0">
              <a:latin typeface="Bahnschrift" panose="020B0502040204020203" pitchFamily="34" charset="0"/>
            </a:rPr>
            <a:t>Assegurar a eficácia no atendimento e no </a:t>
          </a:r>
          <a:r>
            <a:rPr lang="pt-BR" sz="610" kern="1200" dirty="0" err="1">
              <a:latin typeface="Bahnschrift" panose="020B0502040204020203" pitchFamily="34" charset="0"/>
            </a:rPr>
            <a:t>relaciona-mento</a:t>
          </a:r>
          <a:r>
            <a:rPr lang="pt-BR" sz="610" kern="1200" dirty="0">
              <a:latin typeface="Bahnschrift" panose="020B0502040204020203" pitchFamily="34" charset="0"/>
            </a:rPr>
            <a:t> com os Arquitetos e Urbanistas e a Sociedade</a:t>
          </a:r>
        </a:p>
      </dsp:txBody>
      <dsp:txXfrm>
        <a:off x="4869292" y="1310433"/>
        <a:ext cx="585692" cy="628336"/>
      </dsp:txXfrm>
    </dsp:sp>
    <dsp:sp modelId="{B846AA6A-0EF8-41D7-8C27-2A763CFA9A29}">
      <dsp:nvSpPr>
        <dsp:cNvPr id="0" name=""/>
        <dsp:cNvSpPr/>
      </dsp:nvSpPr>
      <dsp:spPr>
        <a:xfrm>
          <a:off x="5696334" y="1310433"/>
          <a:ext cx="1214028" cy="628336"/>
        </a:xfrm>
        <a:prstGeom prst="chevron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>
              <a:latin typeface="Bahnschrift" panose="020B0502040204020203" pitchFamily="34" charset="0"/>
            </a:rPr>
            <a:t>Promover o exercício ético e qualificado da profissão</a:t>
          </a:r>
        </a:p>
      </dsp:txBody>
      <dsp:txXfrm>
        <a:off x="6010502" y="1310433"/>
        <a:ext cx="585692" cy="628336"/>
      </dsp:txXfrm>
    </dsp:sp>
    <dsp:sp modelId="{6943CD7C-6A3D-4916-897E-C6480B72F245}">
      <dsp:nvSpPr>
        <dsp:cNvPr id="0" name=""/>
        <dsp:cNvSpPr/>
      </dsp:nvSpPr>
      <dsp:spPr>
        <a:xfrm>
          <a:off x="6837544" y="1310433"/>
          <a:ext cx="1214028" cy="628336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>
              <a:latin typeface="Bahnschrift" panose="020B0502040204020203" pitchFamily="34" charset="0"/>
            </a:rPr>
            <a:t>Assegurar a eficácia no relacionamento e comunicação com a sociedade</a:t>
          </a:r>
        </a:p>
      </dsp:txBody>
      <dsp:txXfrm>
        <a:off x="7151712" y="1310433"/>
        <a:ext cx="585692" cy="628336"/>
      </dsp:txXfrm>
    </dsp:sp>
    <dsp:sp modelId="{4ACCF24C-6277-47CE-905E-502776ADB7FE}">
      <dsp:nvSpPr>
        <dsp:cNvPr id="0" name=""/>
        <dsp:cNvSpPr/>
      </dsp:nvSpPr>
      <dsp:spPr>
        <a:xfrm>
          <a:off x="7978753" y="1310433"/>
          <a:ext cx="1372508" cy="628336"/>
        </a:xfrm>
        <a:prstGeom prst="chevron">
          <a:avLst/>
        </a:prstGeom>
        <a:solidFill>
          <a:schemeClr val="accent1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>
              <a:latin typeface="Bahnschrift" panose="020B0502040204020203" pitchFamily="34" charset="0"/>
            </a:rPr>
            <a:t>Estimular o conhecimento, o uso de processos criativos e a difusão das melhores práticas em Arquitetura e Urbanismo</a:t>
          </a:r>
        </a:p>
      </dsp:txBody>
      <dsp:txXfrm>
        <a:off x="8292921" y="1310433"/>
        <a:ext cx="744172" cy="628336"/>
      </dsp:txXfrm>
    </dsp:sp>
    <dsp:sp modelId="{F96185D7-7F23-4170-A96C-8C4A94FA45B5}">
      <dsp:nvSpPr>
        <dsp:cNvPr id="0" name=""/>
        <dsp:cNvSpPr/>
      </dsp:nvSpPr>
      <dsp:spPr>
        <a:xfrm>
          <a:off x="9278443" y="1310433"/>
          <a:ext cx="1372508" cy="628336"/>
        </a:xfrm>
        <a:prstGeom prst="chevron">
          <a:avLst/>
        </a:prstGeom>
        <a:solidFill>
          <a:schemeClr val="accent1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>
              <a:latin typeface="Bahnschrift" panose="020B0502040204020203" pitchFamily="34" charset="0"/>
            </a:rPr>
            <a:t>Desenvolver competências de dirigentes e colaboradores</a:t>
          </a:r>
        </a:p>
      </dsp:txBody>
      <dsp:txXfrm>
        <a:off x="9592611" y="1310433"/>
        <a:ext cx="744172" cy="628336"/>
      </dsp:txXfrm>
    </dsp:sp>
    <dsp:sp modelId="{1365A6C1-CD1E-4B6F-B033-6252FC0CDCB7}">
      <dsp:nvSpPr>
        <dsp:cNvPr id="0" name=""/>
        <dsp:cNvSpPr/>
      </dsp:nvSpPr>
      <dsp:spPr>
        <a:xfrm>
          <a:off x="10578132" y="1310433"/>
          <a:ext cx="1372508" cy="628336"/>
        </a:xfrm>
        <a:prstGeom prst="chevron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3175" rIns="0" bIns="3175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" kern="1200" dirty="0">
              <a:latin typeface="Bahnschrift" panose="020B0502040204020203" pitchFamily="34" charset="0"/>
            </a:rPr>
            <a:t>Fomentar o acesso da sociedade à Arquitetura e Urbanismo</a:t>
          </a:r>
        </a:p>
      </dsp:txBody>
      <dsp:txXfrm>
        <a:off x="10892300" y="1310433"/>
        <a:ext cx="744172" cy="628336"/>
      </dsp:txXfrm>
    </dsp:sp>
    <dsp:sp modelId="{4249BA07-2475-4F38-87BE-D4F100852096}">
      <dsp:nvSpPr>
        <dsp:cNvPr id="0" name=""/>
        <dsp:cNvSpPr/>
      </dsp:nvSpPr>
      <dsp:spPr>
        <a:xfrm>
          <a:off x="1995" y="1983593"/>
          <a:ext cx="1210965" cy="60887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6350" rIns="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/>
            <a:t>Iniciativas Estratégicas</a:t>
          </a:r>
        </a:p>
      </dsp:txBody>
      <dsp:txXfrm>
        <a:off x="306432" y="1983593"/>
        <a:ext cx="602091" cy="608874"/>
      </dsp:txXfrm>
    </dsp:sp>
    <dsp:sp modelId="{CD3E19BB-38E4-48A0-8917-913AB7B82B03}">
      <dsp:nvSpPr>
        <dsp:cNvPr id="0" name=""/>
        <dsp:cNvSpPr/>
      </dsp:nvSpPr>
      <dsp:spPr>
        <a:xfrm>
          <a:off x="1131494" y="1973862"/>
          <a:ext cx="1214028" cy="628336"/>
        </a:xfrm>
        <a:prstGeom prst="chevron">
          <a:avLst/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Bahnschrift" panose="020B0502040204020203" pitchFamily="34" charset="0"/>
            </a:rPr>
            <a:t>2</a:t>
          </a:r>
        </a:p>
      </dsp:txBody>
      <dsp:txXfrm>
        <a:off x="1445662" y="1973862"/>
        <a:ext cx="585692" cy="628336"/>
      </dsp:txXfrm>
    </dsp:sp>
    <dsp:sp modelId="{95692EBD-7A46-41F8-9980-2EE9CD4C7846}">
      <dsp:nvSpPr>
        <dsp:cNvPr id="0" name=""/>
        <dsp:cNvSpPr/>
      </dsp:nvSpPr>
      <dsp:spPr>
        <a:xfrm>
          <a:off x="2272704" y="1973862"/>
          <a:ext cx="1214028" cy="628336"/>
        </a:xfrm>
        <a:prstGeom prst="chevron">
          <a:avLst/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Bahnschrift" panose="020B0502040204020203" pitchFamily="34" charset="0"/>
            </a:rPr>
            <a:t>1</a:t>
          </a:r>
        </a:p>
      </dsp:txBody>
      <dsp:txXfrm>
        <a:off x="2586872" y="1973862"/>
        <a:ext cx="585692" cy="628336"/>
      </dsp:txXfrm>
    </dsp:sp>
    <dsp:sp modelId="{717F03AC-4FE9-48BB-8158-9469CFB3F5D9}">
      <dsp:nvSpPr>
        <dsp:cNvPr id="0" name=""/>
        <dsp:cNvSpPr/>
      </dsp:nvSpPr>
      <dsp:spPr>
        <a:xfrm>
          <a:off x="3413914" y="1973862"/>
          <a:ext cx="1214028" cy="628336"/>
        </a:xfrm>
        <a:prstGeom prst="chevron">
          <a:avLst/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Bahnschrift" panose="020B0502040204020203" pitchFamily="34" charset="0"/>
            </a:rPr>
            <a:t>2</a:t>
          </a:r>
        </a:p>
      </dsp:txBody>
      <dsp:txXfrm>
        <a:off x="3728082" y="1973862"/>
        <a:ext cx="585692" cy="628336"/>
      </dsp:txXfrm>
    </dsp:sp>
    <dsp:sp modelId="{636AB204-C1D3-4DBB-896D-B6D3EF462C3D}">
      <dsp:nvSpPr>
        <dsp:cNvPr id="0" name=""/>
        <dsp:cNvSpPr/>
      </dsp:nvSpPr>
      <dsp:spPr>
        <a:xfrm>
          <a:off x="4555124" y="1973862"/>
          <a:ext cx="1214028" cy="628336"/>
        </a:xfrm>
        <a:prstGeom prst="chevron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Bahnschrift" panose="020B0502040204020203" pitchFamily="34" charset="0"/>
            </a:rPr>
            <a:t>1</a:t>
          </a:r>
        </a:p>
      </dsp:txBody>
      <dsp:txXfrm>
        <a:off x="4869292" y="1973862"/>
        <a:ext cx="585692" cy="628336"/>
      </dsp:txXfrm>
    </dsp:sp>
    <dsp:sp modelId="{660E42F9-C5CE-4501-9875-62B7C9AE8B0F}">
      <dsp:nvSpPr>
        <dsp:cNvPr id="0" name=""/>
        <dsp:cNvSpPr/>
      </dsp:nvSpPr>
      <dsp:spPr>
        <a:xfrm>
          <a:off x="5696334" y="1973862"/>
          <a:ext cx="1214028" cy="628336"/>
        </a:xfrm>
        <a:prstGeom prst="chevron">
          <a:avLst/>
        </a:prstGeom>
        <a:solidFill>
          <a:schemeClr val="accent5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Bahnschrift" panose="020B0502040204020203" pitchFamily="34" charset="0"/>
            </a:rPr>
            <a:t>1</a:t>
          </a:r>
        </a:p>
      </dsp:txBody>
      <dsp:txXfrm>
        <a:off x="6010502" y="1973862"/>
        <a:ext cx="585692" cy="628336"/>
      </dsp:txXfrm>
    </dsp:sp>
    <dsp:sp modelId="{33F3ED29-1E87-405A-B25D-5E399DEEC1C5}">
      <dsp:nvSpPr>
        <dsp:cNvPr id="0" name=""/>
        <dsp:cNvSpPr/>
      </dsp:nvSpPr>
      <dsp:spPr>
        <a:xfrm>
          <a:off x="6837544" y="1973862"/>
          <a:ext cx="1214028" cy="628336"/>
        </a:xfrm>
        <a:prstGeom prst="chevron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Bahnschrift" panose="020B0502040204020203" pitchFamily="34" charset="0"/>
            </a:rPr>
            <a:t>1</a:t>
          </a:r>
        </a:p>
      </dsp:txBody>
      <dsp:txXfrm>
        <a:off x="7151712" y="1973862"/>
        <a:ext cx="585692" cy="6283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E5E3E-05A1-4242-810F-3BA12A86C51D}">
      <dsp:nvSpPr>
        <dsp:cNvPr id="0" name=""/>
        <dsp:cNvSpPr/>
      </dsp:nvSpPr>
      <dsp:spPr>
        <a:xfrm rot="5400000">
          <a:off x="6094573" y="-2601939"/>
          <a:ext cx="682811" cy="605739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800" kern="1200" dirty="0">
              <a:latin typeface="Bahnschrift" panose="020B0502040204020203" pitchFamily="34" charset="0"/>
            </a:rPr>
            <a:t>Ser reconhecido como referência na defesa e fomento das boas práticas da Arquitetura e Urbanismo</a:t>
          </a:r>
        </a:p>
      </dsp:txBody>
      <dsp:txXfrm rot="-5400000">
        <a:off x="3407283" y="118683"/>
        <a:ext cx="6024060" cy="616147"/>
      </dsp:txXfrm>
    </dsp:sp>
    <dsp:sp modelId="{F23C78EE-ABEB-4F90-B144-418AFBAAB586}">
      <dsp:nvSpPr>
        <dsp:cNvPr id="0" name=""/>
        <dsp:cNvSpPr/>
      </dsp:nvSpPr>
      <dsp:spPr>
        <a:xfrm>
          <a:off x="0" y="0"/>
          <a:ext cx="3407283" cy="853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Bahnschrift" panose="020B0502040204020203" pitchFamily="34" charset="0"/>
            </a:rPr>
            <a:t>VISÃO</a:t>
          </a:r>
        </a:p>
      </dsp:txBody>
      <dsp:txXfrm>
        <a:off x="41665" y="41665"/>
        <a:ext cx="3323953" cy="7701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F91E0-57EF-4A35-A97D-D4AAB379679A}">
      <dsp:nvSpPr>
        <dsp:cNvPr id="0" name=""/>
        <dsp:cNvSpPr/>
      </dsp:nvSpPr>
      <dsp:spPr>
        <a:xfrm>
          <a:off x="1612050" y="3234050"/>
          <a:ext cx="101915" cy="10191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94907E-EF06-4E33-A1B9-5348423FEE97}">
      <dsp:nvSpPr>
        <dsp:cNvPr id="0" name=""/>
        <dsp:cNvSpPr/>
      </dsp:nvSpPr>
      <dsp:spPr>
        <a:xfrm>
          <a:off x="1419939" y="3326530"/>
          <a:ext cx="101915" cy="101915"/>
        </a:xfrm>
        <a:prstGeom prst="ellipse">
          <a:avLst/>
        </a:prstGeom>
        <a:solidFill>
          <a:schemeClr val="accent5">
            <a:hueOff val="214253"/>
            <a:satOff val="-1025"/>
            <a:lumOff val="1123"/>
            <a:alphaOff val="0"/>
          </a:schemeClr>
        </a:solidFill>
        <a:ln w="12700" cap="flat" cmpd="sng" algn="ctr">
          <a:solidFill>
            <a:schemeClr val="accent5">
              <a:hueOff val="214253"/>
              <a:satOff val="-1025"/>
              <a:lumOff val="1123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EE87D1-0393-4B00-940B-5EEB99F3E9F4}">
      <dsp:nvSpPr>
        <dsp:cNvPr id="0" name=""/>
        <dsp:cNvSpPr/>
      </dsp:nvSpPr>
      <dsp:spPr>
        <a:xfrm>
          <a:off x="1218656" y="3399579"/>
          <a:ext cx="101915" cy="101915"/>
        </a:xfrm>
        <a:prstGeom prst="ellipse">
          <a:avLst/>
        </a:prstGeom>
        <a:solidFill>
          <a:schemeClr val="accent5">
            <a:hueOff val="428506"/>
            <a:satOff val="-2049"/>
            <a:lumOff val="2246"/>
            <a:alphaOff val="0"/>
          </a:schemeClr>
        </a:solidFill>
        <a:ln w="12700" cap="flat" cmpd="sng" algn="ctr">
          <a:solidFill>
            <a:schemeClr val="accent5">
              <a:hueOff val="428506"/>
              <a:satOff val="-2049"/>
              <a:lumOff val="2246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4860297-EDC0-449A-9D95-9D04402A537F}">
      <dsp:nvSpPr>
        <dsp:cNvPr id="0" name=""/>
        <dsp:cNvSpPr/>
      </dsp:nvSpPr>
      <dsp:spPr>
        <a:xfrm>
          <a:off x="2534387" y="2163507"/>
          <a:ext cx="101915" cy="101915"/>
        </a:xfrm>
        <a:prstGeom prst="ellipse">
          <a:avLst/>
        </a:prstGeom>
        <a:solidFill>
          <a:schemeClr val="accent5">
            <a:hueOff val="642759"/>
            <a:satOff val="-3074"/>
            <a:lumOff val="3369"/>
            <a:alphaOff val="0"/>
          </a:schemeClr>
        </a:solidFill>
        <a:ln w="12700" cap="flat" cmpd="sng" algn="ctr">
          <a:solidFill>
            <a:schemeClr val="accent5">
              <a:hueOff val="642759"/>
              <a:satOff val="-3074"/>
              <a:lumOff val="3369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0392C2E-6FDE-476D-8C5E-9F8EE2E4A00C}">
      <dsp:nvSpPr>
        <dsp:cNvPr id="0" name=""/>
        <dsp:cNvSpPr/>
      </dsp:nvSpPr>
      <dsp:spPr>
        <a:xfrm>
          <a:off x="2456931" y="2351707"/>
          <a:ext cx="101915" cy="101915"/>
        </a:xfrm>
        <a:prstGeom prst="ellipse">
          <a:avLst/>
        </a:prstGeom>
        <a:solidFill>
          <a:schemeClr val="accent5">
            <a:hueOff val="857012"/>
            <a:satOff val="-4098"/>
            <a:lumOff val="4492"/>
            <a:alphaOff val="0"/>
          </a:schemeClr>
        </a:solidFill>
        <a:ln w="12700" cap="flat" cmpd="sng" algn="ctr">
          <a:solidFill>
            <a:schemeClr val="accent5">
              <a:hueOff val="857012"/>
              <a:satOff val="-4098"/>
              <a:lumOff val="4492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1FBA81A-0DAB-4259-BCBB-5738228428C5}">
      <dsp:nvSpPr>
        <dsp:cNvPr id="0" name=""/>
        <dsp:cNvSpPr/>
      </dsp:nvSpPr>
      <dsp:spPr>
        <a:xfrm>
          <a:off x="2401897" y="746792"/>
          <a:ext cx="101915" cy="101915"/>
        </a:xfrm>
        <a:prstGeom prst="ellipse">
          <a:avLst/>
        </a:prstGeom>
        <a:solidFill>
          <a:schemeClr val="accent5">
            <a:hueOff val="1071265"/>
            <a:satOff val="-5123"/>
            <a:lumOff val="5615"/>
            <a:alphaOff val="0"/>
          </a:schemeClr>
        </a:solidFill>
        <a:ln w="12700" cap="flat" cmpd="sng" algn="ctr">
          <a:solidFill>
            <a:schemeClr val="accent5">
              <a:hueOff val="1071265"/>
              <a:satOff val="-5123"/>
              <a:lumOff val="5615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2C5192-0FA4-4C2E-A1F9-F3DAE5A9BA87}">
      <dsp:nvSpPr>
        <dsp:cNvPr id="0" name=""/>
        <dsp:cNvSpPr/>
      </dsp:nvSpPr>
      <dsp:spPr>
        <a:xfrm>
          <a:off x="2543560" y="656831"/>
          <a:ext cx="101915" cy="101915"/>
        </a:xfrm>
        <a:prstGeom prst="ellipse">
          <a:avLst/>
        </a:prstGeom>
        <a:solidFill>
          <a:schemeClr val="accent5">
            <a:hueOff val="1285518"/>
            <a:satOff val="-6147"/>
            <a:lumOff val="6738"/>
            <a:alphaOff val="0"/>
          </a:schemeClr>
        </a:solidFill>
        <a:ln w="12700" cap="flat" cmpd="sng" algn="ctr">
          <a:solidFill>
            <a:schemeClr val="accent5">
              <a:hueOff val="1285518"/>
              <a:satOff val="-6147"/>
              <a:lumOff val="6738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CD1ACF-EA61-4E88-82B4-A3F84877BF0E}">
      <dsp:nvSpPr>
        <dsp:cNvPr id="0" name=""/>
        <dsp:cNvSpPr/>
      </dsp:nvSpPr>
      <dsp:spPr>
        <a:xfrm>
          <a:off x="2685222" y="566869"/>
          <a:ext cx="101915" cy="101915"/>
        </a:xfrm>
        <a:prstGeom prst="ellipse">
          <a:avLst/>
        </a:prstGeom>
        <a:solidFill>
          <a:schemeClr val="accent5">
            <a:hueOff val="1499771"/>
            <a:satOff val="-7172"/>
            <a:lumOff val="7861"/>
            <a:alphaOff val="0"/>
          </a:schemeClr>
        </a:solidFill>
        <a:ln w="12700" cap="flat" cmpd="sng" algn="ctr">
          <a:solidFill>
            <a:schemeClr val="accent5">
              <a:hueOff val="1499771"/>
              <a:satOff val="-7172"/>
              <a:lumOff val="7861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AB3FD1-D3D7-4B45-B95F-D1FF2B65A0C3}">
      <dsp:nvSpPr>
        <dsp:cNvPr id="0" name=""/>
        <dsp:cNvSpPr/>
      </dsp:nvSpPr>
      <dsp:spPr>
        <a:xfrm>
          <a:off x="2826885" y="656831"/>
          <a:ext cx="101915" cy="101915"/>
        </a:xfrm>
        <a:prstGeom prst="ellipse">
          <a:avLst/>
        </a:prstGeom>
        <a:solidFill>
          <a:schemeClr val="accent5">
            <a:hueOff val="1714024"/>
            <a:satOff val="-8196"/>
            <a:lumOff val="8984"/>
            <a:alphaOff val="0"/>
          </a:schemeClr>
        </a:solidFill>
        <a:ln w="12700" cap="flat" cmpd="sng" algn="ctr">
          <a:solidFill>
            <a:schemeClr val="accent5">
              <a:hueOff val="1714024"/>
              <a:satOff val="-8196"/>
              <a:lumOff val="8984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AE30C2-6D2C-48EB-9D3D-DE7FA1CDB312}">
      <dsp:nvSpPr>
        <dsp:cNvPr id="0" name=""/>
        <dsp:cNvSpPr/>
      </dsp:nvSpPr>
      <dsp:spPr>
        <a:xfrm>
          <a:off x="2968548" y="746792"/>
          <a:ext cx="101915" cy="101915"/>
        </a:xfrm>
        <a:prstGeom prst="ellipse">
          <a:avLst/>
        </a:prstGeom>
        <a:solidFill>
          <a:schemeClr val="accent5">
            <a:hueOff val="1928277"/>
            <a:satOff val="-9221"/>
            <a:lumOff val="10107"/>
            <a:alphaOff val="0"/>
          </a:schemeClr>
        </a:solidFill>
        <a:ln w="12700" cap="flat" cmpd="sng" algn="ctr">
          <a:solidFill>
            <a:schemeClr val="accent5">
              <a:hueOff val="1928277"/>
              <a:satOff val="-9221"/>
              <a:lumOff val="10107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AB22EA-9678-4743-B858-A9E917A24E64}">
      <dsp:nvSpPr>
        <dsp:cNvPr id="0" name=""/>
        <dsp:cNvSpPr/>
      </dsp:nvSpPr>
      <dsp:spPr>
        <a:xfrm>
          <a:off x="2685222" y="756508"/>
          <a:ext cx="101915" cy="101915"/>
        </a:xfrm>
        <a:prstGeom prst="ellipse">
          <a:avLst/>
        </a:prstGeom>
        <a:solidFill>
          <a:schemeClr val="accent5">
            <a:hueOff val="2142530"/>
            <a:satOff val="-10245"/>
            <a:lumOff val="11230"/>
            <a:alphaOff val="0"/>
          </a:schemeClr>
        </a:solidFill>
        <a:ln w="12700" cap="flat" cmpd="sng" algn="ctr">
          <a:solidFill>
            <a:schemeClr val="accent5">
              <a:hueOff val="2142530"/>
              <a:satOff val="-10245"/>
              <a:lumOff val="1123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0161DE-F3BA-4C66-89B8-15D25FBC092C}">
      <dsp:nvSpPr>
        <dsp:cNvPr id="0" name=""/>
        <dsp:cNvSpPr/>
      </dsp:nvSpPr>
      <dsp:spPr>
        <a:xfrm>
          <a:off x="2685222" y="946507"/>
          <a:ext cx="101915" cy="101915"/>
        </a:xfrm>
        <a:prstGeom prst="ellipse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2700" cap="flat" cmpd="sng" algn="ctr">
          <a:solidFill>
            <a:schemeClr val="accent5">
              <a:hueOff val="2356783"/>
              <a:satOff val="-11270"/>
              <a:lumOff val="12353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77F7415-07EA-4BB0-9666-B95A3BF0D846}">
      <dsp:nvSpPr>
        <dsp:cNvPr id="0" name=""/>
        <dsp:cNvSpPr/>
      </dsp:nvSpPr>
      <dsp:spPr>
        <a:xfrm>
          <a:off x="721817" y="3616426"/>
          <a:ext cx="2198320" cy="5894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5311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latin typeface="Bahnschrift" panose="020B0502040204020203" pitchFamily="34" charset="0"/>
            </a:rPr>
            <a:t>Gerências e Assessorias dos CAU/</a:t>
          </a:r>
          <a:r>
            <a:rPr lang="pt-BR" sz="1000" kern="1200" dirty="0" err="1">
              <a:latin typeface="Bahnschrift" panose="020B0502040204020203" pitchFamily="34" charset="0"/>
            </a:rPr>
            <a:t>UFs</a:t>
          </a:r>
          <a:endParaRPr lang="pt-BR" sz="1000" kern="1200" dirty="0">
            <a:latin typeface="Bahnschrift" panose="020B0502040204020203" pitchFamily="34" charset="0"/>
          </a:endParaRPr>
        </a:p>
      </dsp:txBody>
      <dsp:txXfrm>
        <a:off x="750591" y="3645200"/>
        <a:ext cx="2140772" cy="531880"/>
      </dsp:txXfrm>
    </dsp:sp>
    <dsp:sp modelId="{77A2F903-DBBB-43EE-BB71-E1C0B09D2A4A}">
      <dsp:nvSpPr>
        <dsp:cNvPr id="0" name=""/>
        <dsp:cNvSpPr/>
      </dsp:nvSpPr>
      <dsp:spPr>
        <a:xfrm>
          <a:off x="112362" y="3038513"/>
          <a:ext cx="1019156" cy="1019084"/>
        </a:xfrm>
        <a:prstGeom prst="ellipse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70DCBFD-E92F-4224-AF13-57B18BC0E487}">
      <dsp:nvSpPr>
        <dsp:cNvPr id="0" name=""/>
        <dsp:cNvSpPr/>
      </dsp:nvSpPr>
      <dsp:spPr>
        <a:xfrm>
          <a:off x="2135897" y="2851033"/>
          <a:ext cx="2198320" cy="589428"/>
        </a:xfrm>
        <a:prstGeom prst="roundRect">
          <a:avLst/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5311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latin typeface="Bahnschrift" panose="020B0502040204020203" pitchFamily="34" charset="0"/>
            </a:rPr>
            <a:t>Controladorias e Gerências de Planejamento do CAU/BR e CAU/</a:t>
          </a:r>
          <a:r>
            <a:rPr lang="pt-BR" sz="1000" kern="1200" dirty="0" err="1">
              <a:latin typeface="Bahnschrift" panose="020B0502040204020203" pitchFamily="34" charset="0"/>
            </a:rPr>
            <a:t>UFs</a:t>
          </a:r>
          <a:endParaRPr lang="pt-BR" sz="1000" kern="1200" dirty="0">
            <a:latin typeface="Bahnschrift" panose="020B0502040204020203" pitchFamily="34" charset="0"/>
          </a:endParaRPr>
        </a:p>
      </dsp:txBody>
      <dsp:txXfrm>
        <a:off x="2164671" y="2879807"/>
        <a:ext cx="2140772" cy="531880"/>
      </dsp:txXfrm>
    </dsp:sp>
    <dsp:sp modelId="{2BF8DDA4-5EA8-46F4-B86E-291D5420A0BE}">
      <dsp:nvSpPr>
        <dsp:cNvPr id="0" name=""/>
        <dsp:cNvSpPr/>
      </dsp:nvSpPr>
      <dsp:spPr>
        <a:xfrm>
          <a:off x="1526441" y="2273120"/>
          <a:ext cx="1019156" cy="1019084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6990D58-F391-4D5E-8898-96473F3B49CD}">
      <dsp:nvSpPr>
        <dsp:cNvPr id="0" name=""/>
        <dsp:cNvSpPr/>
      </dsp:nvSpPr>
      <dsp:spPr>
        <a:xfrm>
          <a:off x="2785100" y="1690169"/>
          <a:ext cx="2198320" cy="589428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65311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latin typeface="Bahnschrift" panose="020B0502040204020203" pitchFamily="34" charset="0"/>
            </a:rPr>
            <a:t>Auditorias Internas do CAU/BR e CAU/</a:t>
          </a:r>
          <a:r>
            <a:rPr lang="pt-BR" sz="1000" kern="1200" dirty="0" err="1">
              <a:latin typeface="Bahnschrift" panose="020B0502040204020203" pitchFamily="34" charset="0"/>
            </a:rPr>
            <a:t>Ufs</a:t>
          </a:r>
          <a:r>
            <a:rPr lang="pt-BR" sz="1000" kern="1200" dirty="0">
              <a:latin typeface="Bahnschrift" panose="020B0502040204020203" pitchFamily="34" charset="0"/>
            </a:rPr>
            <a:t> e Auditoria Independente</a:t>
          </a:r>
        </a:p>
      </dsp:txBody>
      <dsp:txXfrm>
        <a:off x="2813874" y="1718943"/>
        <a:ext cx="2140772" cy="531880"/>
      </dsp:txXfrm>
    </dsp:sp>
    <dsp:sp modelId="{D584C9B3-88D0-4594-8236-8D2078D863E9}">
      <dsp:nvSpPr>
        <dsp:cNvPr id="0" name=""/>
        <dsp:cNvSpPr/>
      </dsp:nvSpPr>
      <dsp:spPr>
        <a:xfrm>
          <a:off x="2175644" y="1112256"/>
          <a:ext cx="1019156" cy="1019084"/>
        </a:xfrm>
        <a:prstGeom prst="ellipse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41F67-AD95-4334-9C7C-4EAE3C885044}">
      <dsp:nvSpPr>
        <dsp:cNvPr id="0" name=""/>
        <dsp:cNvSpPr/>
      </dsp:nvSpPr>
      <dsp:spPr>
        <a:xfrm>
          <a:off x="175661" y="493480"/>
          <a:ext cx="4200324" cy="13126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69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ahnschrift" panose="020B0502040204020203" pitchFamily="34" charset="0"/>
            </a:rPr>
            <a:t>ARQ. URB. HANNA OLIVEIRA MOREIRA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>
              <a:latin typeface="Bahnschrift" panose="020B0502040204020203" pitchFamily="34" charset="0"/>
            </a:rPr>
            <a:t>Gerente de Operações</a:t>
          </a:r>
        </a:p>
      </dsp:txBody>
      <dsp:txXfrm>
        <a:off x="175661" y="493480"/>
        <a:ext cx="4200324" cy="1312601"/>
      </dsp:txXfrm>
    </dsp:sp>
    <dsp:sp modelId="{24D4C975-1515-4189-93E9-5490C3B49FAF}">
      <dsp:nvSpPr>
        <dsp:cNvPr id="0" name=""/>
        <dsp:cNvSpPr/>
      </dsp:nvSpPr>
      <dsp:spPr>
        <a:xfrm>
          <a:off x="648" y="303882"/>
          <a:ext cx="918820" cy="1378231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0F6A883-71E6-444B-8040-11BBA8BF81D7}">
      <dsp:nvSpPr>
        <dsp:cNvPr id="0" name=""/>
        <dsp:cNvSpPr/>
      </dsp:nvSpPr>
      <dsp:spPr>
        <a:xfrm>
          <a:off x="4813808" y="493480"/>
          <a:ext cx="4200324" cy="13126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69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ahnschrift" panose="020B0502040204020203" pitchFamily="34" charset="0"/>
            </a:rPr>
            <a:t>ARQ. URB. SUSIENE ALMEIDA DE OLIVEIRA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>
              <a:latin typeface="Bahnschrift" panose="020B0502040204020203" pitchFamily="34" charset="0"/>
            </a:rPr>
            <a:t>Agente de Fiscalização</a:t>
          </a:r>
        </a:p>
      </dsp:txBody>
      <dsp:txXfrm>
        <a:off x="4813808" y="493480"/>
        <a:ext cx="4200324" cy="1312601"/>
      </dsp:txXfrm>
    </dsp:sp>
    <dsp:sp modelId="{6EDCBCF0-35F1-4518-92E7-A45D93249561}">
      <dsp:nvSpPr>
        <dsp:cNvPr id="0" name=""/>
        <dsp:cNvSpPr/>
      </dsp:nvSpPr>
      <dsp:spPr>
        <a:xfrm>
          <a:off x="4638794" y="303882"/>
          <a:ext cx="918820" cy="1378231"/>
        </a:xfrm>
        <a:prstGeom prst="rect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9E2B986-B192-4784-9B5F-8EF45B9B48C8}">
      <dsp:nvSpPr>
        <dsp:cNvPr id="0" name=""/>
        <dsp:cNvSpPr/>
      </dsp:nvSpPr>
      <dsp:spPr>
        <a:xfrm>
          <a:off x="175661" y="2145900"/>
          <a:ext cx="4200324" cy="13126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69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ahnschrift" panose="020B0502040204020203" pitchFamily="34" charset="0"/>
            </a:rPr>
            <a:t>THAYANE RODRIGUES ALMEIDA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>
              <a:latin typeface="Bahnschrift" panose="020B0502040204020203" pitchFamily="34" charset="0"/>
            </a:rPr>
            <a:t>Auxiliar de Fiscalização</a:t>
          </a:r>
        </a:p>
      </dsp:txBody>
      <dsp:txXfrm>
        <a:off x="175661" y="2145900"/>
        <a:ext cx="4200324" cy="1312601"/>
      </dsp:txXfrm>
    </dsp:sp>
    <dsp:sp modelId="{FD16D5FE-4DD3-4392-B83D-4E0AEEFD1986}">
      <dsp:nvSpPr>
        <dsp:cNvPr id="0" name=""/>
        <dsp:cNvSpPr/>
      </dsp:nvSpPr>
      <dsp:spPr>
        <a:xfrm>
          <a:off x="648" y="1956302"/>
          <a:ext cx="918820" cy="1378231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73C617C-77A7-4E9E-A42C-5A4503064034}">
      <dsp:nvSpPr>
        <dsp:cNvPr id="0" name=""/>
        <dsp:cNvSpPr/>
      </dsp:nvSpPr>
      <dsp:spPr>
        <a:xfrm>
          <a:off x="4813808" y="2145900"/>
          <a:ext cx="4200324" cy="13126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69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ahnschrift" panose="020B0502040204020203" pitchFamily="34" charset="0"/>
            </a:rPr>
            <a:t>MARIA RAYANNE SANTOS SILVA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>
              <a:latin typeface="Bahnschrift" panose="020B0502040204020203" pitchFamily="34" charset="0"/>
            </a:rPr>
            <a:t>Estagiária</a:t>
          </a:r>
        </a:p>
      </dsp:txBody>
      <dsp:txXfrm>
        <a:off x="4813808" y="2145900"/>
        <a:ext cx="4200324" cy="1312601"/>
      </dsp:txXfrm>
    </dsp:sp>
    <dsp:sp modelId="{CFEAF780-FD69-4961-9369-D228336EF4D0}">
      <dsp:nvSpPr>
        <dsp:cNvPr id="0" name=""/>
        <dsp:cNvSpPr/>
      </dsp:nvSpPr>
      <dsp:spPr>
        <a:xfrm>
          <a:off x="4638794" y="1956302"/>
          <a:ext cx="918820" cy="137823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7BCC9E-DA6D-4212-8CF2-030FD417542E}">
      <dsp:nvSpPr>
        <dsp:cNvPr id="0" name=""/>
        <dsp:cNvSpPr/>
      </dsp:nvSpPr>
      <dsp:spPr>
        <a:xfrm>
          <a:off x="2494734" y="3798319"/>
          <a:ext cx="4200324" cy="131260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69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Bahnschrift" panose="020B0502040204020203" pitchFamily="34" charset="0"/>
            </a:rPr>
            <a:t>GABRIELLE SANTOS SILVA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900" kern="1200" dirty="0">
              <a:latin typeface="Bahnschrift" panose="020B0502040204020203" pitchFamily="34" charset="0"/>
            </a:rPr>
            <a:t>Estagiária</a:t>
          </a:r>
        </a:p>
      </dsp:txBody>
      <dsp:txXfrm>
        <a:off x="2494734" y="3798319"/>
        <a:ext cx="4200324" cy="1312601"/>
      </dsp:txXfrm>
    </dsp:sp>
    <dsp:sp modelId="{70EB43A9-ACC7-4199-86A5-5194DBD8D99A}">
      <dsp:nvSpPr>
        <dsp:cNvPr id="0" name=""/>
        <dsp:cNvSpPr/>
      </dsp:nvSpPr>
      <dsp:spPr>
        <a:xfrm>
          <a:off x="2319721" y="3608721"/>
          <a:ext cx="918820" cy="1378231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53975" dist="41275" dir="14700000" algn="t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3600000"/>
          </a:lightRig>
        </a:scene3d>
        <a:sp3d prstMaterial="plastic">
          <a:bevelT w="127000" h="382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0.84146</cdr:x>
      <cdr:y>0.43286</cdr:y>
    </cdr:from>
    <cdr:to>
      <cdr:x>0.91665</cdr:x>
      <cdr:y>0.62745</cdr:y>
    </cdr:to>
    <cdr:sp macro="" textlink="">
      <cdr:nvSpPr>
        <cdr:cNvPr id="2" name="Retângulo 1">
          <a:extLst xmlns:a="http://schemas.openxmlformats.org/drawingml/2006/main">
            <a:ext uri="{FF2B5EF4-FFF2-40B4-BE49-F238E27FC236}">
              <a16:creationId xmlns:a16="http://schemas.microsoft.com/office/drawing/2014/main" id="{325041D1-2C44-2F1D-0D8E-2683A2E1030B}"/>
            </a:ext>
          </a:extLst>
        </cdr:cNvPr>
        <cdr:cNvSpPr/>
      </cdr:nvSpPr>
      <cdr:spPr>
        <a:xfrm xmlns:a="http://schemas.openxmlformats.org/drawingml/2006/main">
          <a:off x="4358373" y="1532179"/>
          <a:ext cx="389467" cy="68877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23F4313-9FCE-4A92-819A-FAD0FCF0E5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ED8F2DB-1094-477F-B0A7-6AC3F2199E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B62CC55B-871C-4BC8-8B8C-3EB969575B4F}" type="datetime1">
              <a:rPr lang="pt-BR" smtClean="0"/>
              <a:t>14/06/2024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A06BA01-9EAD-49E8-91CF-2A395945EA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8C7E85C4-F9C1-42D8-B803-39C514A3B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79474F99-60BC-462F-82FF-AD0F7D3371E4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49019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 rtl="0"/>
            <a:endParaRPr lang="pt-BR" noProof="0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 rtl="0"/>
            <a:fld id="{54736FCC-0514-4F82-A0E6-E84B23DCFD16}" type="datetime1">
              <a:rPr lang="pt-BR" noProof="0" smtClean="0"/>
              <a:t>14/06/2024</a:t>
            </a:fld>
            <a:endParaRPr lang="pt-BR" noProof="0" dirty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rt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 rtl="0"/>
            <a:endParaRPr lang="pt-BR" noProof="0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 rtl="0"/>
            <a:fld id="{5A226AB8-ACBE-42E6-92F5-667EDDCD9652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15577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pt-BR" noProof="0" smtClean="0"/>
              <a:t>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348476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66612">
              <a:defRPr/>
            </a:pPr>
            <a:fld id="{5A226AB8-ACBE-42E6-92F5-667EDDCD9652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12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8662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F37BF602-06E2-416F-A0C6-72E3CC2DE1E7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15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7224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37BF602-06E2-416F-A0C6-72E3CC2DE1E7}" type="slidenum">
              <a:rPr lang="pt-BR" smtClean="0"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4915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pt-BR" noProof="0" smtClean="0"/>
              <a:t>19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24673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66612">
              <a:defRPr/>
            </a:pPr>
            <a:fld id="{5A226AB8-ACBE-42E6-92F5-667EDDCD9652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21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0352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F37BF602-06E2-416F-A0C6-72E3CC2DE1E7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23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0959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66612">
              <a:defRPr/>
            </a:pPr>
            <a:fld id="{5A226AB8-ACBE-42E6-92F5-667EDDCD9652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24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44270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F37BF602-06E2-416F-A0C6-72E3CC2DE1E7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35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1528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66612">
              <a:defRPr/>
            </a:pPr>
            <a:fld id="{5A226AB8-ACBE-42E6-92F5-667EDDCD9652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50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87192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66612">
              <a:defRPr/>
            </a:pPr>
            <a:fld id="{5A226AB8-ACBE-42E6-92F5-667EDDCD9652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53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702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37BF602-06E2-416F-A0C6-72E3CC2DE1E7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598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pt-BR" smtClean="0"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4191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66612">
              <a:defRPr/>
            </a:pPr>
            <a:fld id="{5A226AB8-ACBE-42E6-92F5-667EDDCD9652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56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5537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pt-BR" smtClean="0"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207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pt-BR" smtClean="0"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1323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pt-BR" smtClean="0"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2645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pt-BR" smtClean="0"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128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pt-BR" smtClean="0"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51445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pt-BR" smtClean="0"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3406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F48DEA9-6F4F-4540-9E5D-C6F39079AF72}" type="slidenum">
              <a:rPr lang="pt-BR" smtClean="0"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56596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66612">
              <a:defRPr/>
            </a:pPr>
            <a:fld id="{5A226AB8-ACBE-42E6-92F5-667EDDCD9652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64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5635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37BF602-06E2-416F-A0C6-72E3CC2DE1E7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7075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37BF602-06E2-416F-A0C6-72E3CC2DE1E7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2611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66612">
              <a:defRPr/>
            </a:pPr>
            <a:fld id="{5A226AB8-ACBE-42E6-92F5-667EDDCD9652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5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1717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66612">
              <a:defRPr/>
            </a:pPr>
            <a:fld id="{5A226AB8-ACBE-42E6-92F5-667EDDCD9652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7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74082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o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defTabSz="966612">
              <a:defRPr/>
            </a:pPr>
            <a:fld id="{5A226AB8-ACBE-42E6-92F5-667EDDCD9652}" type="slidenum">
              <a:rPr lang="pt-BR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8</a:t>
            </a:fld>
            <a:endParaRPr lang="pt-B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9438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37BF602-06E2-416F-A0C6-72E3CC2DE1E7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4934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226AB8-ACBE-42E6-92F5-667EDDCD9652}" type="slidenum">
              <a:rPr lang="pt-BR" noProof="0" smtClean="0"/>
              <a:t>11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7091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3801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7171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6100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448259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62451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0599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12405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810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03914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67014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C75CB89-ABD0-49AA-AB5B-AC82C20F7011}" type="datetime1">
              <a:rPr lang="pt-BR" noProof="0" smtClean="0"/>
              <a:t>14/06/2024</a:t>
            </a:fld>
            <a:endParaRPr lang="pt-BR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pt-BR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473453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5845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2443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59558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7699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83659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6FE1B44-3CD0-43B7-81A8-385890F141AC}" type="datetime1">
              <a:rPr lang="pt-BR" noProof="0" smtClean="0"/>
              <a:t>14/06/2024</a:t>
            </a:fld>
            <a:endParaRPr lang="pt-BR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7339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06CFA8-931D-4EF8-A3A6-A38C31AB42FC}" type="datetime1">
              <a:rPr lang="pt-BR" smtClean="0"/>
              <a:t>14/06/2024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0744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  <p:sldLayoutId id="2147484331" r:id="rId12"/>
    <p:sldLayoutId id="2147484332" r:id="rId13"/>
    <p:sldLayoutId id="2147484333" r:id="rId14"/>
    <p:sldLayoutId id="2147484334" r:id="rId15"/>
    <p:sldLayoutId id="2147484335" r:id="rId16"/>
    <p:sldLayoutId id="2147484336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hyperlink" Target="http://transparencia.cause.gov.br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ause.gov.br/" TargetMode="Externa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"/><Relationship Id="rId2" Type="http://schemas.openxmlformats.org/officeDocument/2006/relationships/image" Target="../media/image55.JPE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"/><Relationship Id="rId4" Type="http://schemas.openxmlformats.org/officeDocument/2006/relationships/image" Target="../media/image57.JPE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parencia.cause.gov.br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transparencia.caubr.gov.br/resolucao174/" TargetMode="Externa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parencia.cause.gov.b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parencia.cause.gov.br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parencia.cause.gov.br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parencia.cause.gov.br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parencia.cause.gov.br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parencia.cause.gov.br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cause.gov.br/wp-content/uploads/2018/10/PORTARIA-19.2018.pdf" TargetMode="External"/><Relationship Id="rId3" Type="http://schemas.openxmlformats.org/officeDocument/2006/relationships/hyperlink" Target="https://cause.gov.br/wp-content/uploads/2024/06/SEI_0243251_Deliberacao_de_Comissao_08.pdf" TargetMode="External"/><Relationship Id="rId7" Type="http://schemas.openxmlformats.org/officeDocument/2006/relationships/hyperlink" Target="https://cause.gov.br/wp-content/uploads/2018/01/PORTARIA-004.2018.pdf" TargetMode="External"/><Relationship Id="rId2" Type="http://schemas.openxmlformats.org/officeDocument/2006/relationships/hyperlink" Target="https://cause.gov.br/wp-content/uploads/2024/06/SEI_0236537_Deliberacao_Plenaria_de_CAU_UF_03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ransparencia.caubr.gov.br/wp-content/uploads/resolucao247.pdf" TargetMode="External"/><Relationship Id="rId5" Type="http://schemas.openxmlformats.org/officeDocument/2006/relationships/hyperlink" Target="https://transparencia.caubr.gov.br/wp-content/uploads/resolucao200-4.pdf" TargetMode="External"/><Relationship Id="rId4" Type="http://schemas.openxmlformats.org/officeDocument/2006/relationships/hyperlink" Target="https://transparencia.cause.gov.br/wp-content/uploads/EDITAL-DE-CHAMAMENTO-PUBLICO-2023.001.pdf" TargetMode="External"/><Relationship Id="rId9" Type="http://schemas.openxmlformats.org/officeDocument/2006/relationships/hyperlink" Target="https://cause.gov.br/wp-content/uploads/2023/02/PORTARIA-12.2022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48548" cy="68580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6134AF81-AEFC-C7EA-8E01-D8F8BBEA4823}"/>
              </a:ext>
            </a:extLst>
          </p:cNvPr>
          <p:cNvSpPr txBox="1"/>
          <p:nvPr/>
        </p:nvSpPr>
        <p:spPr>
          <a:xfrm>
            <a:off x="7282697" y="2617346"/>
            <a:ext cx="3826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Bahnschrift" panose="020B0502040204020203" pitchFamily="34" charset="0"/>
              </a:rPr>
              <a:t>CONSELHO DE ARQUITETURA E URBANISMO DE SERGIPE CAU/SE</a:t>
            </a:r>
            <a:endParaRPr lang="pt-BR" sz="2000" dirty="0">
              <a:latin typeface="Bahnschrift" panose="020B0502040204020203" pitchFamily="34" charset="0"/>
            </a:endParaRPr>
          </a:p>
        </p:txBody>
      </p:sp>
      <p:sp>
        <p:nvSpPr>
          <p:cNvPr id="24" name="Caixa de texto 7">
            <a:extLst>
              <a:ext uri="{FF2B5EF4-FFF2-40B4-BE49-F238E27FC236}">
                <a16:creationId xmlns:a16="http://schemas.microsoft.com/office/drawing/2014/main" id="{D1AA6702-2DA1-1C1A-CF52-097EA4AC3A24}"/>
              </a:ext>
            </a:extLst>
          </p:cNvPr>
          <p:cNvSpPr txBox="1"/>
          <p:nvPr/>
        </p:nvSpPr>
        <p:spPr>
          <a:xfrm>
            <a:off x="6824909" y="1570130"/>
            <a:ext cx="4741853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>
              <a:defRPr/>
            </a:pPr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RELATÓRIO DE GESTÃO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8FD4B06-8AD9-7368-7BB8-B9D669B57B78}"/>
              </a:ext>
            </a:extLst>
          </p:cNvPr>
          <p:cNvSpPr txBox="1"/>
          <p:nvPr/>
        </p:nvSpPr>
        <p:spPr>
          <a:xfrm>
            <a:off x="8468311" y="4238897"/>
            <a:ext cx="145504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latin typeface="Bahnschrift" panose="020B0502040204020203" pitchFamily="34" charset="0"/>
              </a:rPr>
              <a:t>2023</a:t>
            </a:r>
            <a:endParaRPr lang="pt-BR" sz="2500" dirty="0">
              <a:latin typeface="Bahnschrift" panose="020B0502040204020203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457890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b="1" i="1" dirty="0"/>
              <a:t>Praça Fausto Cardoso em Aracaju/SE</a:t>
            </a:r>
          </a:p>
          <a:p>
            <a:r>
              <a:rPr lang="pt-BR" sz="1000" b="1" i="1" dirty="0"/>
              <a:t>Foto: Karinne Santiago</a:t>
            </a:r>
          </a:p>
        </p:txBody>
      </p:sp>
    </p:spTree>
    <p:extLst>
      <p:ext uri="{BB962C8B-B14F-4D97-AF65-F5344CB8AC3E}">
        <p14:creationId xmlns:p14="http://schemas.microsoft.com/office/powerpoint/2010/main" val="2375857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elogramo 5">
            <a:extLst>
              <a:ext uri="{FF2B5EF4-FFF2-40B4-BE49-F238E27FC236}">
                <a16:creationId xmlns:a16="http://schemas.microsoft.com/office/drawing/2014/main" id="{EADFD495-838F-F693-153F-6019762AEDE6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8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32" y="280778"/>
            <a:ext cx="3513764" cy="782638"/>
          </a:xfrm>
        </p:spPr>
        <p:txBody>
          <a:bodyPr rtlCol="0">
            <a:normAutofit/>
          </a:bodyPr>
          <a:lstStyle/>
          <a:p>
            <a:pPr rtl="0"/>
            <a:r>
              <a:rPr lang="pt-BR" sz="32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Cenário Externo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9</a:t>
            </a:r>
          </a:p>
        </p:txBody>
      </p:sp>
      <p:sp>
        <p:nvSpPr>
          <p:cNvPr id="39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90732" y="944720"/>
            <a:ext cx="8763908" cy="70882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9F5A3A5-446D-3AAA-4EC0-F00B9C1BA697}"/>
              </a:ext>
            </a:extLst>
          </p:cNvPr>
          <p:cNvSpPr/>
          <p:nvPr/>
        </p:nvSpPr>
        <p:spPr>
          <a:xfrm>
            <a:off x="1093304" y="1529686"/>
            <a:ext cx="515547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O ano de 2023 destaca-se pelo inicio de um novo governo no Brasil, marcado por divergência politicas-sociais que causaram muitos transtornos. Para agravar o retardo na alavancagem e melhoria da economia no pós pandemia, ainda sofrendo os graves efeitos da  COVID, e, assim como o resto do mundo, tendo que conviver com a continuidade da guerra entre Ucrânia e Rússia, que continuou impactando nas  cadeias de produção, influenciando de maneira considerável a economia mundial. Abalando mais o cenário econômico, teve inicio a guerra entre Israel  e o grupo extremista Hamas , no Oriente Médio, trazendo impactos para economia mundial e consequentemente, para já sofrida economia brasileira  com relação ao efeito inflacionário que o aumento dos combustíveis ocasiona. </a:t>
            </a:r>
          </a:p>
          <a:p>
            <a:pPr algn="just"/>
            <a:r>
              <a:rPr lang="pt-BR" sz="1400" dirty="0"/>
              <a:t>Longe ainda de qualquer nível de tranquilidade desejável, o Brasil continuou enfrentando um cenário de incertezas, sobretudo no campo político, na reafirmação da Democracia após uma tentativa de golpe, e com descrença do mercado na retomada do crescimento da economia brasileira. Apesar de tantas ocorrências e enfrentamentos sociais,  ainda que em passos lentos,  não houve decréscimo do PIB, o que por si só é positivo.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63C7D36-D06D-6818-56EB-1B8B48291661}"/>
              </a:ext>
            </a:extLst>
          </p:cNvPr>
          <p:cNvSpPr/>
          <p:nvPr/>
        </p:nvSpPr>
        <p:spPr>
          <a:xfrm>
            <a:off x="6285599" y="1529686"/>
            <a:ext cx="5155474" cy="5195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campo da construção civil, merece destaque uma leve recuperação , com redução do  Índice Nacional da Construção Civil (SINAPI), que  fechou 2023 com uma taxa acumulada de 2,55%  representando uma redução de 8.35 pontos percentuais em relação a 2022 que foi de 10,9%, representando certo alivio para o mercado da construção. Esse cenário proporcionou uma desaceleração do custo da construção no Nordeste, representando em 2023 um  valor médio de R$ 1.593,03 por metro quadrado,  sendo Sergipe o estado que apresentou o menor valor R$ 1.529,30,  de acordo com o SINAPI, produzido conjuntamente pelo Instituto Brasileiro de Geografia e Estatística (IBGE) e</a:t>
            </a:r>
            <a:r>
              <a:rPr lang="pt-B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Caixa Econômica Federal</a:t>
            </a: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que se verifica é a perspectiva de crescimento para o setor em 2024, com a retomada de obras no mercado imobiliário, impulsionadas pelo projeto Minha Casa Minha Vida, possibilitando a aceleração do crescimento.  Em se confirmando haverá também uma significativa melhoria do mercado de trabalho para os profissionais Arquitetos e Urbanistas.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 de dados:</a:t>
            </a: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1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https://agenciadenoticias.ibge.gov.br/agencia-sala-de-imprensa/2013-agencia-de-noticias/releases/38878-indice-nacional-da-construcao-civil-varia-0-26-em-dezembro</a:t>
            </a:r>
            <a:endParaRPr lang="pt-B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904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EC86A1D-668B-5A86-4600-8D0AE2C32162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4C06E88-2700-5FA2-7013-581B97A64D8D}"/>
              </a:ext>
            </a:extLst>
          </p:cNvPr>
          <p:cNvSpPr txBox="1">
            <a:spLocks/>
          </p:cNvSpPr>
          <p:nvPr/>
        </p:nvSpPr>
        <p:spPr>
          <a:xfrm>
            <a:off x="5136169" y="148319"/>
            <a:ext cx="6054570" cy="78263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4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Cenário Interno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10</a:t>
            </a: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id="{03AE7406-678F-4862-9995-3F19596D4171}"/>
              </a:ext>
            </a:extLst>
          </p:cNvPr>
          <p:cNvSpPr txBox="1">
            <a:spLocks/>
          </p:cNvSpPr>
          <p:nvPr/>
        </p:nvSpPr>
        <p:spPr>
          <a:xfrm>
            <a:off x="6281843" y="5331413"/>
            <a:ext cx="5016500" cy="1141324"/>
          </a:xfrm>
          <a:prstGeom prst="rect">
            <a:avLst/>
          </a:prstGeom>
        </p:spPr>
        <p:txBody>
          <a:bodyPr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No período de janeiro à dezembro do corrente ano, o CAU/SE arrecadou R$ R$ 1.514.523 (107,2% do previsto), com suas receitas de arrecadação (anuidades, RRT e taxas e multas). Tal desempenho representa um aumento de 1,71% frente ao ano de 2022.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50BE8F3-9195-83C8-A31B-B1424F129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93" y="971816"/>
            <a:ext cx="1222928" cy="122292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A550744-61C4-640B-07B1-48EE3C7B7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10" y="2579688"/>
            <a:ext cx="1224000" cy="1224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7781529C-1F58-5641-9832-56D255CFA8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7" y="4224144"/>
            <a:ext cx="1224000" cy="1224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6759DC3A-49E8-8CFB-AC5E-67E940C82F5A}"/>
              </a:ext>
            </a:extLst>
          </p:cNvPr>
          <p:cNvSpPr txBox="1"/>
          <p:nvPr/>
        </p:nvSpPr>
        <p:spPr>
          <a:xfrm>
            <a:off x="2312966" y="1527947"/>
            <a:ext cx="2405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2"/>
                </a:solidFill>
                <a:latin typeface="Bahnschrift" panose="020B0502040204020203" pitchFamily="34" charset="0"/>
              </a:rPr>
              <a:t>1773</a:t>
            </a:r>
            <a:r>
              <a:rPr lang="pt-BR" sz="1400" dirty="0">
                <a:latin typeface="Bahnschrift" panose="020B0502040204020203" pitchFamily="34" charset="0"/>
              </a:rPr>
              <a:t> Arquitetas, Arquitetos e Urbanistas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C3169C5-3D21-CBE9-D207-9518FB6E814B}"/>
              </a:ext>
            </a:extLst>
          </p:cNvPr>
          <p:cNvSpPr txBox="1"/>
          <p:nvPr/>
        </p:nvSpPr>
        <p:spPr>
          <a:xfrm>
            <a:off x="667458" y="2994679"/>
            <a:ext cx="2405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2"/>
                </a:solidFill>
                <a:latin typeface="Bahnschrift" panose="020B0502040204020203" pitchFamily="34" charset="0"/>
              </a:rPr>
              <a:t>209</a:t>
            </a:r>
            <a:r>
              <a:rPr lang="pt-BR" sz="1400" dirty="0">
                <a:latin typeface="Bahnschrift" panose="020B0502040204020203" pitchFamily="34" charset="0"/>
              </a:rPr>
              <a:t> Empresas de Arquitetura e Urbanismo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ED87DCB-7478-E156-66CC-C827FA693111}"/>
              </a:ext>
            </a:extLst>
          </p:cNvPr>
          <p:cNvSpPr txBox="1"/>
          <p:nvPr/>
        </p:nvSpPr>
        <p:spPr>
          <a:xfrm>
            <a:off x="2312966" y="4644783"/>
            <a:ext cx="24059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2"/>
                </a:solidFill>
                <a:latin typeface="Bahnschrift" panose="020B0502040204020203" pitchFamily="34" charset="0"/>
              </a:rPr>
              <a:t>9706</a:t>
            </a:r>
            <a:r>
              <a:rPr lang="pt-BR" sz="1400" dirty="0">
                <a:latin typeface="Bahnschrift" panose="020B0502040204020203" pitchFamily="34" charset="0"/>
              </a:rPr>
              <a:t> Registros de Responsabilidade Técnica - RRT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7BC3970-1835-E9C1-8BA8-DB2E5C9F8AC8}"/>
              </a:ext>
            </a:extLst>
          </p:cNvPr>
          <p:cNvCxnSpPr>
            <a:cxnSpLocks/>
          </p:cNvCxnSpPr>
          <p:nvPr/>
        </p:nvCxnSpPr>
        <p:spPr>
          <a:xfrm>
            <a:off x="6281843" y="5042516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34F4EAC9-D94A-2BEF-A807-E8A176D0DC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722047"/>
              </p:ext>
            </p:extLst>
          </p:nvPr>
        </p:nvGraphicFramePr>
        <p:xfrm>
          <a:off x="5560935" y="1064068"/>
          <a:ext cx="5799149" cy="3566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68001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09045DD-9DA8-1F1D-A398-D1310C234A50}"/>
              </a:ext>
            </a:extLst>
          </p:cNvPr>
          <p:cNvSpPr/>
          <p:nvPr/>
        </p:nvSpPr>
        <p:spPr>
          <a:xfrm>
            <a:off x="150920" y="4802819"/>
            <a:ext cx="11105965" cy="1589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 de texto 7">
            <a:extLst>
              <a:ext uri="{FF2B5EF4-FFF2-40B4-BE49-F238E27FC236}">
                <a16:creationId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628541" y="4981817"/>
            <a:ext cx="9509758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pt-BR" sz="40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2.GOVERNANÇA, ESTRATÉGIA,</a:t>
            </a:r>
          </a:p>
          <a:p>
            <a:pPr>
              <a:defRPr/>
            </a:pPr>
            <a:r>
              <a:rPr lang="pt-BR" sz="40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ALOCAÇÃO DE RECURSOS.</a:t>
            </a:r>
          </a:p>
        </p:txBody>
      </p:sp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 rtlCol="0"/>
          <a:lstStyle/>
          <a:p>
            <a:pPr rtl="0"/>
            <a:r>
              <a:rPr lang="pt-BR" dirty="0"/>
              <a:t>Slide de balanced scorecard 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1EB09AE-458F-BB23-DB55-804A0A37B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90" y="56373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61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12</a:t>
            </a:r>
            <a:endParaRPr lang="pt-BR" noProof="0" dirty="0"/>
          </a:p>
        </p:txBody>
      </p:sp>
      <p:sp>
        <p:nvSpPr>
          <p:cNvPr id="3" name="Paralelogramo 2">
            <a:extLst>
              <a:ext uri="{FF2B5EF4-FFF2-40B4-BE49-F238E27FC236}">
                <a16:creationId xmlns:a16="http://schemas.microsoft.com/office/drawing/2014/main" id="{CA9A4B90-8D42-721E-D263-73D9C117A37A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923379" y="1382138"/>
            <a:ext cx="8146975" cy="5950860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 algn="just">
              <a:lnSpc>
                <a:spcPct val="133000"/>
              </a:lnSpc>
            </a:pPr>
            <a:r>
              <a:rPr lang="pt-BR" sz="1300" dirty="0">
                <a:latin typeface="Bahnschrift" panose="020B0502040204020203" pitchFamily="34" charset="0"/>
              </a:rPr>
              <a:t>Mediante Portaria Presidencial CAU/Br foi criado criando  grupo de trabalho para atuar nas ações de estruturação e implantação das  políticas de governança institucional e de gestão de riscos e controles internos, e de programa de integridade.</a:t>
            </a:r>
          </a:p>
          <a:p>
            <a:pPr algn="just">
              <a:lnSpc>
                <a:spcPct val="133000"/>
              </a:lnSpc>
            </a:pPr>
            <a:r>
              <a:rPr lang="pt-BR" sz="1300" dirty="0">
                <a:latin typeface="Bahnschrift" panose="020B0502040204020203" pitchFamily="34" charset="0"/>
              </a:rPr>
              <a:t>As minutas das portarias normativas resultantes encontram-se em fase de aprovação pelo Conselho Diretor do CAU/BR para a institucionalização no âmbito do CAU:</a:t>
            </a:r>
          </a:p>
          <a:p>
            <a:pPr marL="171450" indent="-171450" algn="just">
              <a:lnSpc>
                <a:spcPct val="133000"/>
              </a:lnSpc>
              <a:buFont typeface="Wingdings" panose="05000000000000000000" pitchFamily="2" charset="2"/>
              <a:buChar char="ü"/>
            </a:pPr>
            <a:r>
              <a:rPr lang="pt-BR" sz="1300" dirty="0">
                <a:latin typeface="Bahnschrift" panose="020B0502040204020203" pitchFamily="34" charset="0"/>
              </a:rPr>
              <a:t>Governança organizacional.</a:t>
            </a:r>
          </a:p>
          <a:p>
            <a:pPr marL="171450" indent="-171450" algn="just">
              <a:lnSpc>
                <a:spcPct val="133000"/>
              </a:lnSpc>
              <a:buFont typeface="Wingdings" panose="05000000000000000000" pitchFamily="2" charset="2"/>
              <a:buChar char="ü"/>
            </a:pPr>
            <a:r>
              <a:rPr lang="pt-BR" sz="1300" dirty="0">
                <a:latin typeface="Bahnschrift" panose="020B0502040204020203" pitchFamily="34" charset="0"/>
              </a:rPr>
              <a:t>Política de Gestão de Integridade, Riscos e Controles Internos. </a:t>
            </a:r>
          </a:p>
          <a:p>
            <a:pPr algn="just">
              <a:lnSpc>
                <a:spcPct val="133000"/>
              </a:lnSpc>
            </a:pPr>
            <a:r>
              <a:rPr lang="pt-BR" sz="1300" dirty="0">
                <a:latin typeface="Bahnschrift" panose="020B0502040204020203" pitchFamily="34" charset="0"/>
              </a:rPr>
              <a:t>A estrutura de governança, extensível aos CAU estaduais, foi identificada  dentro dos preceitos contidos no Referencial Básico de  Governança, 3ª edição, expedido pelo Tribunal de Contas  da União (TCU), conforme segue.</a:t>
            </a:r>
          </a:p>
          <a:p>
            <a:endParaRPr lang="pt-BR" sz="1300" dirty="0">
              <a:latin typeface="Bahnschrift" panose="020B0502040204020203" pitchFamily="34" charset="0"/>
            </a:endParaRPr>
          </a:p>
          <a:p>
            <a:endParaRPr lang="pt-BR" sz="1400" b="1" dirty="0"/>
          </a:p>
          <a:p>
            <a:endParaRPr lang="pt-BR" sz="1400" b="1" dirty="0"/>
          </a:p>
          <a:p>
            <a:endParaRPr lang="pt-BR" sz="1400" b="1" dirty="0"/>
          </a:p>
          <a:p>
            <a:endParaRPr lang="pt-BR" sz="1400" b="1" dirty="0"/>
          </a:p>
          <a:p>
            <a:endParaRPr lang="pt-BR" sz="1400" b="1" dirty="0"/>
          </a:p>
          <a:p>
            <a:r>
              <a:rPr lang="pt-BR" sz="1300" b="1" dirty="0">
                <a:latin typeface="Bahnschrift" panose="020B0502040204020203" pitchFamily="34" charset="0"/>
              </a:rPr>
              <a:t>Estrutura de Governança do CAU</a:t>
            </a:r>
          </a:p>
          <a:p>
            <a:endParaRPr lang="pt-BR" sz="1300" dirty="0">
              <a:latin typeface="Bahnschrift" panose="020B0502040204020203" pitchFamily="34" charset="0"/>
            </a:endParaRPr>
          </a:p>
          <a:p>
            <a:r>
              <a:rPr lang="pt-BR" sz="1300" b="1" dirty="0">
                <a:latin typeface="Bahnschrift" panose="020B0502040204020203" pitchFamily="34" charset="0"/>
              </a:rPr>
              <a:t>I. Instâncias externas: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 TCU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 CGU</a:t>
            </a:r>
          </a:p>
          <a:p>
            <a:endParaRPr lang="pt-BR" sz="1300" dirty="0">
              <a:latin typeface="Bahnschrift" panose="020B0502040204020203" pitchFamily="34" charset="0"/>
            </a:endParaRPr>
          </a:p>
          <a:p>
            <a:r>
              <a:rPr lang="pt-BR" sz="1300" b="1" dirty="0">
                <a:latin typeface="Bahnschrift" panose="020B0502040204020203" pitchFamily="34" charset="0"/>
              </a:rPr>
              <a:t>II. Instâncias externas de apoio: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 Auditoria independente contratada pelo CAU/BR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•Controle social organizado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 Fórum de Presidentes</a:t>
            </a:r>
          </a:p>
          <a:p>
            <a:endParaRPr lang="pt-BR" sz="1300" dirty="0">
              <a:latin typeface="Bahnschrift" panose="020B0502040204020203" pitchFamily="34" charset="0"/>
            </a:endParaRPr>
          </a:p>
          <a:p>
            <a:r>
              <a:rPr lang="pt-BR" sz="1300" b="1" dirty="0">
                <a:latin typeface="Bahnschrift" panose="020B0502040204020203" pitchFamily="34" charset="0"/>
              </a:rPr>
              <a:t>III. Instâncias internas: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 Plenário do CAU/UF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 Conselho Diretor do CAU/UF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 Colegiado de Governança do Centro de Serviços Compartilhados do CAU (CSC-CAU)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 Colegiado de Governança do Fundo de Apoio Financeiro aos CAU/UF</a:t>
            </a:r>
          </a:p>
          <a:p>
            <a:endParaRPr lang="pt-BR" sz="1300" dirty="0">
              <a:latin typeface="Bahnschrift" panose="020B0502040204020203" pitchFamily="34" charset="0"/>
            </a:endParaRPr>
          </a:p>
          <a:p>
            <a:r>
              <a:rPr lang="pt-BR" sz="1300" b="1" dirty="0">
                <a:latin typeface="Bahnschrift" panose="020B0502040204020203" pitchFamily="34" charset="0"/>
              </a:rPr>
              <a:t>IV. Instâncias internas de apoio: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 Comissão de Finanças do CAU/UF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 Controladoria do CAU/BR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 Auditoria interna do CAU/BR</a:t>
            </a:r>
          </a:p>
          <a:p>
            <a:r>
              <a:rPr lang="pt-BR" sz="1300" dirty="0">
                <a:latin typeface="Bahnschrift" panose="020B0502040204020203" pitchFamily="34" charset="0"/>
              </a:rPr>
              <a:t>• Ouvidoria do CAU/BR</a:t>
            </a:r>
          </a:p>
          <a:p>
            <a:pPr algn="just">
              <a:lnSpc>
                <a:spcPct val="133000"/>
              </a:lnSpc>
            </a:pPr>
            <a:endParaRPr lang="pt-BR" sz="1300" dirty="0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A1ECD4B-9F5F-80A6-569E-1C0B6A65AABB}"/>
              </a:ext>
            </a:extLst>
          </p:cNvPr>
          <p:cNvSpPr txBox="1">
            <a:spLocks/>
          </p:cNvSpPr>
          <p:nvPr/>
        </p:nvSpPr>
        <p:spPr>
          <a:xfrm>
            <a:off x="1541301" y="432106"/>
            <a:ext cx="4823988" cy="7826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b="1" dirty="0">
              <a:solidFill>
                <a:schemeClr val="tx2">
                  <a:lumMod val="50000"/>
                </a:schemeClr>
              </a:solidFill>
              <a:latin typeface="Bauhaus 93" panose="04030905020B02020C02" pitchFamily="82" charset="0"/>
              <a:cs typeface="Arial" panose="020B0604020202020204" pitchFamily="34" charset="0"/>
            </a:endParaRPr>
          </a:p>
          <a:p>
            <a:r>
              <a:rPr lang="pt-BR" sz="36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Estrutura de Governança</a:t>
            </a:r>
          </a:p>
          <a:p>
            <a:endParaRPr lang="pt-BR" sz="3200" b="1" dirty="0">
              <a:solidFill>
                <a:schemeClr val="tx2">
                  <a:lumMod val="50000"/>
                </a:schemeClr>
              </a:solidFill>
              <a:latin typeface="Bauhaus 93" panose="04030905020B02020C02" pitchFamily="82" charset="0"/>
              <a:cs typeface="Arial" panose="020B0604020202020204" pitchFamily="34" charset="0"/>
            </a:endParaRPr>
          </a:p>
        </p:txBody>
      </p:sp>
      <p:sp>
        <p:nvSpPr>
          <p:cNvPr id="4" name="objeto 7" descr="Retângulo bege">
            <a:extLst>
              <a:ext uri="{FF2B5EF4-FFF2-40B4-BE49-F238E27FC236}">
                <a16:creationId xmlns:a16="http://schemas.microsoft.com/office/drawing/2014/main" id="{807F68E1-DE44-1B5C-673E-2F0176BB5884}"/>
              </a:ext>
            </a:extLst>
          </p:cNvPr>
          <p:cNvSpPr/>
          <p:nvPr/>
        </p:nvSpPr>
        <p:spPr bwMode="white">
          <a:xfrm flipV="1">
            <a:off x="1690732" y="944720"/>
            <a:ext cx="8763908" cy="70882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278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13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24F42F4-983A-13A4-76D8-99468E4DB8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1315552"/>
              </p:ext>
            </p:extLst>
          </p:nvPr>
        </p:nvGraphicFramePr>
        <p:xfrm>
          <a:off x="5489575" y="1161758"/>
          <a:ext cx="6801724" cy="4534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aralelogramo 3">
            <a:extLst>
              <a:ext uri="{FF2B5EF4-FFF2-40B4-BE49-F238E27FC236}">
                <a16:creationId xmlns:a16="http://schemas.microsoft.com/office/drawing/2014/main" id="{2026E9B0-B77E-FB5F-6E67-56CF0A2ADB9A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bjeto 7" descr="Retângulo bege">
            <a:extLst>
              <a:ext uri="{FF2B5EF4-FFF2-40B4-BE49-F238E27FC236}">
                <a16:creationId xmlns:a16="http://schemas.microsoft.com/office/drawing/2014/main" id="{6129D000-A676-37CC-6BD6-7F62A6768465}"/>
              </a:ext>
            </a:extLst>
          </p:cNvPr>
          <p:cNvSpPr/>
          <p:nvPr/>
        </p:nvSpPr>
        <p:spPr bwMode="white">
          <a:xfrm flipV="1">
            <a:off x="1690732" y="944720"/>
            <a:ext cx="8763908" cy="70882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4294967295"/>
          </p:nvPr>
        </p:nvSpPr>
        <p:spPr>
          <a:xfrm>
            <a:off x="1108708" y="1414157"/>
            <a:ext cx="5649241" cy="50117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Em 2023 o plenário do CAU/SE foi composto por 09 Conselheiros Titulares e 08 Conselheiros Suplentes, tendo em vista que a vacância de 01 vaga de titular, motivada por renúncia, foi preenchida por um conselheiro suplente. </a:t>
            </a:r>
          </a:p>
          <a:p>
            <a:pPr marL="0" indent="0" algn="just">
              <a:buNone/>
            </a:pPr>
            <a:endParaRPr lang="pt-BR" sz="14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Além das participações nas reuniões Plenárias mensais, os Conselheiros se distribuem em 05 Comissões Ordinárias e uma especial:</a:t>
            </a:r>
          </a:p>
          <a:p>
            <a:pPr algn="just"/>
            <a:endParaRPr lang="pt-BR" sz="14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Comissão de Exercício Profissional - CEP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Comissão de Ética e Disciplina - CED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Comissão de Ensino e Formação - CEF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Comissão de Planejamento e Finanças - CPFI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Comissão de Organização e Administração - COA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Comissão Especial de Políticas Urbanas – CPUA (especial)</a:t>
            </a:r>
          </a:p>
          <a:p>
            <a:pPr algn="just"/>
            <a:endParaRPr lang="pt-BR" dirty="0">
              <a:latin typeface="Bahnschrift" panose="020B0502040204020203" pitchFamily="34" charset="0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1541301" y="432106"/>
            <a:ext cx="6667500" cy="7826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3200" b="1" dirty="0">
              <a:solidFill>
                <a:schemeClr val="tx2">
                  <a:lumMod val="50000"/>
                </a:schemeClr>
              </a:solidFill>
              <a:latin typeface="Bauhaus 93" panose="04030905020B02020C02" pitchFamily="82" charset="0"/>
              <a:cs typeface="Arial" panose="020B0604020202020204" pitchFamily="34" charset="0"/>
            </a:endParaRPr>
          </a:p>
          <a:p>
            <a:r>
              <a:rPr lang="pt-BR" sz="36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Organização do CAU/SE</a:t>
            </a:r>
          </a:p>
          <a:p>
            <a:endParaRPr lang="pt-BR" sz="3200" b="1" dirty="0">
              <a:solidFill>
                <a:schemeClr val="tx2">
                  <a:lumMod val="50000"/>
                </a:schemeClr>
              </a:solidFill>
              <a:latin typeface="Bauhaus 93" panose="04030905020B02020C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94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elogramo 4">
            <a:extLst>
              <a:ext uri="{FF2B5EF4-FFF2-40B4-BE49-F238E27FC236}">
                <a16:creationId xmlns:a16="http://schemas.microsoft.com/office/drawing/2014/main" id="{4B975EF0-4409-6E7A-337F-0BD0E0371080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14</a:t>
            </a:r>
            <a:endParaRPr lang="pt-BR" noProof="0" dirty="0"/>
          </a:p>
        </p:txBody>
      </p:sp>
      <p:sp>
        <p:nvSpPr>
          <p:cNvPr id="38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7662" y="331961"/>
            <a:ext cx="4478338" cy="673100"/>
          </a:xfrm>
        </p:spPr>
        <p:txBody>
          <a:bodyPr rtlCol="0">
            <a:noAutofit/>
          </a:bodyPr>
          <a:lstStyle/>
          <a:p>
            <a:pPr rtl="0"/>
            <a:r>
              <a:rPr lang="pt-BR" sz="32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Sistema de Governança</a:t>
            </a:r>
            <a:br>
              <a:rPr lang="pt-BR" sz="32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dirty="0">
              <a:solidFill>
                <a:schemeClr val="tx1"/>
              </a:solidFill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A7683EF-BC57-477E-8DA6-B6B8490D6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750800" y="6273800"/>
            <a:ext cx="584200" cy="584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B9B9052-5372-4609-BE62-3FF6F2D2A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094" y="1493861"/>
            <a:ext cx="6953811" cy="493852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33631" y="6216940"/>
            <a:ext cx="2365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Arial" panose="020B0604020202020204" pitchFamily="34" charset="0"/>
                <a:cs typeface="Arial" panose="020B0604020202020204" pitchFamily="34" charset="0"/>
              </a:rPr>
              <a:t>Sistema de Governança CAU</a:t>
            </a:r>
          </a:p>
          <a:p>
            <a:r>
              <a:rPr lang="pt-BR" sz="1100" i="1" dirty="0">
                <a:latin typeface="Arial" panose="020B0604020202020204" pitchFamily="34" charset="0"/>
                <a:cs typeface="Arial" panose="020B0604020202020204" pitchFamily="34" charset="0"/>
              </a:rPr>
              <a:t>Fonte: CAU/BR</a:t>
            </a:r>
          </a:p>
        </p:txBody>
      </p:sp>
      <p:sp>
        <p:nvSpPr>
          <p:cNvPr id="4" name="objeto 7" descr="Retângulo bege">
            <a:extLst>
              <a:ext uri="{FF2B5EF4-FFF2-40B4-BE49-F238E27FC236}">
                <a16:creationId xmlns:a16="http://schemas.microsoft.com/office/drawing/2014/main" id="{48A42083-C6CC-995E-B1DA-6AEDB752E142}"/>
              </a:ext>
            </a:extLst>
          </p:cNvPr>
          <p:cNvSpPr/>
          <p:nvPr/>
        </p:nvSpPr>
        <p:spPr bwMode="white">
          <a:xfrm flipV="1">
            <a:off x="1690732" y="944720"/>
            <a:ext cx="8763908" cy="70882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608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ogramo 2">
            <a:extLst>
              <a:ext uri="{FF2B5EF4-FFF2-40B4-BE49-F238E27FC236}">
                <a16:creationId xmlns:a16="http://schemas.microsoft.com/office/drawing/2014/main" id="{B785E98C-1813-D976-138B-B9DA62AE8E22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1578521" y="316321"/>
            <a:ext cx="5550247" cy="74709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</a:rPr>
              <a:t>Comissões</a:t>
            </a:r>
            <a:r>
              <a:rPr lang="pt-BR" sz="3200" b="1" i="1" dirty="0">
                <a:latin typeface="Baskerville SemiBold" panose="02020502070401020303" pitchFamily="18" charset="0"/>
                <a:ea typeface="Baskerville SemiBold" panose="02020502070401020303" pitchFamily="18" charset="0"/>
              </a:rPr>
              <a:t> </a:t>
            </a:r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</a:rPr>
              <a:t>Temáticas CAU/SE</a:t>
            </a:r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15</a:t>
            </a:r>
          </a:p>
        </p:txBody>
      </p:sp>
      <p:sp>
        <p:nvSpPr>
          <p:cNvPr id="4" name="objeto 7" descr="Retângulo bege">
            <a:extLst>
              <a:ext uri="{FF2B5EF4-FFF2-40B4-BE49-F238E27FC236}">
                <a16:creationId xmlns:a16="http://schemas.microsoft.com/office/drawing/2014/main" id="{8DC9B4D7-0099-E760-7C41-6B84C66FFE6F}"/>
              </a:ext>
            </a:extLst>
          </p:cNvPr>
          <p:cNvSpPr/>
          <p:nvPr/>
        </p:nvSpPr>
        <p:spPr bwMode="white">
          <a:xfrm flipV="1">
            <a:off x="1690732" y="944720"/>
            <a:ext cx="8763908" cy="70882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9979254-1CE5-1919-0C2B-F4692B447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5561451"/>
              </p:ext>
            </p:extLst>
          </p:nvPr>
        </p:nvGraphicFramePr>
        <p:xfrm>
          <a:off x="1598698" y="1126875"/>
          <a:ext cx="9014781" cy="5414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0935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elogramo 5">
            <a:extLst>
              <a:ext uri="{FF2B5EF4-FFF2-40B4-BE49-F238E27FC236}">
                <a16:creationId xmlns:a16="http://schemas.microsoft.com/office/drawing/2014/main" id="{EADFD495-838F-F693-153F-6019762AEDE6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32" y="280778"/>
            <a:ext cx="4577346" cy="782638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sz="32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Planejamento Estratégico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16</a:t>
            </a:r>
          </a:p>
        </p:txBody>
      </p:sp>
      <p:sp>
        <p:nvSpPr>
          <p:cNvPr id="39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90732" y="944720"/>
            <a:ext cx="8763908" cy="70882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Espaço Reservado para Texto 3">
            <a:extLst>
              <a:ext uri="{FF2B5EF4-FFF2-40B4-BE49-F238E27FC236}">
                <a16:creationId xmlns:a16="http://schemas.microsoft.com/office/drawing/2014/main" id="{B138768B-B2D6-471E-B91B-CB852058A6DA}"/>
              </a:ext>
            </a:extLst>
          </p:cNvPr>
          <p:cNvSpPr txBox="1">
            <a:spLocks/>
          </p:cNvSpPr>
          <p:nvPr/>
        </p:nvSpPr>
        <p:spPr>
          <a:xfrm>
            <a:off x="1379525" y="1374375"/>
            <a:ext cx="9432950" cy="5079691"/>
          </a:xfrm>
          <a:prstGeom prst="rect">
            <a:avLst/>
          </a:prstGeom>
        </p:spPr>
        <p:txBody>
          <a:bodyPr numCol="2" spcCol="36000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 planejamento estratégico é um processo sistêmico que permite definir o melhor caminho a ser seguido por uma organização, para atingir um ou mais objetivos estratégicos, dentro de um contexto previamente analisado dos cenários, definindo-se metas e ações que permitirão chegar onde se deseja.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 Identidade Organizacional do conjunto autárquico CAU é composta pela Missão, Visão e Valores, bem como, pelos Objetivos Estratégicos Nacionais e Locais estabelecidos para um período de dez anos. Neste exercício o Planejamento Estratégico CAU 2013 -2023, completou 10 anos, sedimentando as bases de um Conselho com excelência organizacional, </a:t>
            </a:r>
            <a:r>
              <a:rPr lang="pt-BR" sz="1400" dirty="0" err="1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transparncia</a:t>
            </a:r>
            <a:r>
              <a:rPr lang="pt-BR" sz="14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, inovação e financeiramente sustentável, para servir à Sociedade, assegurando eficácia no atendimento aos profissionais</a:t>
            </a:r>
            <a:r>
              <a:rPr lang="pt-BR" sz="1400" b="1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e às empresas do setor no estado, compromissado com a qualidade e a modernidade.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A Missão estabelecida de “Promover Arquitetura e Urbanismo para Todos” continua sendo seu nobre horizonte. No que diz respeito à Visão, o CAU busca ser reconhecido como referência na defesa e fomento das boas práticas da Arquitetura e Urbanismo.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Os Valores, por sua vez, têm as seguintes premissas: Ética e transparência; Excelência organizacional; Comprometimento com a inovação; Unicidade e integração e Democratização da informação e conhecimento.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14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 mapa estratégico, em 2023, teve seus pilares fundamentados na identidade estratégica do CAU onde relacionou 16 objetivos estratégicos, dos quais foram priorizados 03 objetivos nacionais e 02</a:t>
            </a:r>
            <a:r>
              <a:rPr lang="pt-BR" sz="1400" b="1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pt-BR" sz="1400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objetivos locais.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4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1500" dirty="0">
              <a:solidFill>
                <a:srgbClr val="FF00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565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elogramo 1">
            <a:extLst>
              <a:ext uri="{FF2B5EF4-FFF2-40B4-BE49-F238E27FC236}">
                <a16:creationId xmlns:a16="http://schemas.microsoft.com/office/drawing/2014/main" id="{67BFA268-C054-2381-AB8B-113DA57A57E2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5322" y="253800"/>
            <a:ext cx="3349099" cy="8172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Mapa Estratégico</a:t>
            </a:r>
            <a:br>
              <a:rPr lang="pt-BR" sz="32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dirty="0">
              <a:solidFill>
                <a:schemeClr val="tx1"/>
              </a:solidFill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>
            <a:off x="1698322" y="881780"/>
            <a:ext cx="8743599" cy="115287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lang="pt-BR" dirty="0">
              <a:solidFill>
                <a:srgbClr val="455F51">
                  <a:lumMod val="50000"/>
                </a:srgbClr>
              </a:solidFill>
              <a:latin typeface="Calibri Light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17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072852" y="6156578"/>
            <a:ext cx="3134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Arial" panose="020B0604020202020204" pitchFamily="34" charset="0"/>
                <a:cs typeface="Arial" panose="020B0604020202020204" pitchFamily="34" charset="0"/>
              </a:rPr>
              <a:t>Mapa Estratégico - Fonte: CAU/BR e CAU/SE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2AA05B8-24FD-4B6C-B1EF-D9342867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429" y="1145075"/>
            <a:ext cx="7495382" cy="49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6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EC86A1D-668B-5A86-4600-8D0AE2C32162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04C06E88-2700-5FA2-7013-581B97A64D8D}"/>
              </a:ext>
            </a:extLst>
          </p:cNvPr>
          <p:cNvSpPr txBox="1">
            <a:spLocks/>
          </p:cNvSpPr>
          <p:nvPr/>
        </p:nvSpPr>
        <p:spPr>
          <a:xfrm>
            <a:off x="5136169" y="148319"/>
            <a:ext cx="6054570" cy="7826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9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Mapa Estratégico </a:t>
            </a:r>
          </a:p>
          <a:p>
            <a:r>
              <a:rPr lang="pt-BR" sz="29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x Investimento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18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C7B4DD35-5C91-932A-17F9-A3774341B9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8505167"/>
              </p:ext>
            </p:extLst>
          </p:nvPr>
        </p:nvGraphicFramePr>
        <p:xfrm>
          <a:off x="270767" y="1134898"/>
          <a:ext cx="4554245" cy="4588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8141453-A763-45F3-7012-83A87E6DC1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0075390"/>
              </p:ext>
            </p:extLst>
          </p:nvPr>
        </p:nvGraphicFramePr>
        <p:xfrm>
          <a:off x="5939159" y="1042648"/>
          <a:ext cx="5733499" cy="5535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B4D682E8-C680-9561-15F4-E82DEC5F404B}"/>
              </a:ext>
            </a:extLst>
          </p:cNvPr>
          <p:cNvSpPr txBox="1"/>
          <p:nvPr/>
        </p:nvSpPr>
        <p:spPr>
          <a:xfrm>
            <a:off x="147961" y="6133898"/>
            <a:ext cx="25583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Esquema de Perspectivas do Mapa Estratégico</a:t>
            </a:r>
          </a:p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C911ED6-3E88-98FA-3C1A-FA85F85999A1}"/>
              </a:ext>
            </a:extLst>
          </p:cNvPr>
          <p:cNvSpPr txBox="1"/>
          <p:nvPr/>
        </p:nvSpPr>
        <p:spPr>
          <a:xfrm>
            <a:off x="5136169" y="6133898"/>
            <a:ext cx="25583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Esquema de Perspectivas do Mapa Estratégico</a:t>
            </a:r>
          </a:p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</p:spTree>
    <p:extLst>
      <p:ext uri="{BB962C8B-B14F-4D97-AF65-F5344CB8AC3E}">
        <p14:creationId xmlns:p14="http://schemas.microsoft.com/office/powerpoint/2010/main" val="4009001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elogramo 1">
            <a:extLst>
              <a:ext uri="{FF2B5EF4-FFF2-40B4-BE49-F238E27FC236}">
                <a16:creationId xmlns:a16="http://schemas.microsoft.com/office/drawing/2014/main" id="{94A42A6B-192B-A29F-2413-F051DC60BF1D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287E2D08-763F-4CC7-B5FD-198D77A6C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750800" y="6273800"/>
            <a:ext cx="584200" cy="584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pt-BR" sz="2100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38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6363"/>
            <a:ext cx="5453063" cy="782637"/>
          </a:xfrm>
        </p:spPr>
        <p:txBody>
          <a:bodyPr rtlCol="0">
            <a:noAutofit/>
          </a:bodyPr>
          <a:lstStyle/>
          <a:p>
            <a:pPr algn="ctr" rtl="0"/>
            <a:r>
              <a:rPr lang="pt-BR" sz="36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Sumário</a:t>
            </a:r>
            <a:br>
              <a:rPr lang="pt-BR" sz="36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600" b="1" dirty="0">
              <a:solidFill>
                <a:schemeClr val="tx1"/>
              </a:solidFill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0" name="Espaço Reservado para Conteúdo 13">
            <a:extLst>
              <a:ext uri="{FF2B5EF4-FFF2-40B4-BE49-F238E27FC236}">
                <a16:creationId xmlns:a16="http://schemas.microsoft.com/office/drawing/2014/main" id="{24388ADA-CDF9-4107-A2B4-3EABCC3760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53312" y="1393571"/>
            <a:ext cx="7610475" cy="4962525"/>
          </a:xfrm>
        </p:spPr>
        <p:txBody>
          <a:bodyPr rtlCol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000" b="1" dirty="0">
                <a:latin typeface="Bahnschrift" panose="020B0502040204020203" pitchFamily="34" charset="0"/>
                <a:ea typeface="Baskerville SemiBold" panose="02020502070401020303" pitchFamily="18" charset="0"/>
                <a:cs typeface="Arial" panose="020B0604020202020204" pitchFamily="34" charset="0"/>
              </a:rPr>
              <a:t>Mensagem da Presidente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dirty="0">
                <a:latin typeface="Bahnschrift" panose="020B0502040204020203" pitchFamily="34" charset="0"/>
                <a:ea typeface="Baskerville SemiBold" panose="02020502070401020303" pitchFamily="18" charset="0"/>
                <a:cs typeface="Arial" panose="020B0604020202020204" pitchFamily="34" charset="0"/>
              </a:rPr>
              <a:t>1. Visão Geral Organizacional e Ambiente Externo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pt-BR" sz="2000" b="1" dirty="0">
                <a:latin typeface="Bahnschrift" panose="020B0502040204020203" pitchFamily="34" charset="0"/>
                <a:ea typeface="Baskerville SemiBold" panose="02020502070401020303" pitchFamily="18" charset="0"/>
                <a:cs typeface="Arial" panose="020B0604020202020204" pitchFamily="34" charset="0"/>
              </a:rPr>
              <a:t>2. Governança, Estratégia e Alocação de Recursos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pt-BR" sz="2000" b="1" dirty="0">
                <a:latin typeface="Bahnschrift" panose="020B0502040204020203" pitchFamily="34" charset="0"/>
                <a:ea typeface="Baskerville SemiBold" panose="02020502070401020303" pitchFamily="18" charset="0"/>
                <a:cs typeface="Arial" panose="020B0604020202020204" pitchFamily="34" charset="0"/>
              </a:rPr>
              <a:t>3. Riscos, Oportunidades e Perspectivas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pt-BR" sz="2000" b="1" dirty="0">
                <a:latin typeface="Bahnschrift" panose="020B0502040204020203" pitchFamily="34" charset="0"/>
                <a:ea typeface="Baskerville SemiBold" panose="02020502070401020303" pitchFamily="18" charset="0"/>
                <a:cs typeface="Arial" panose="020B0604020202020204" pitchFamily="34" charset="0"/>
              </a:rPr>
              <a:t>4. Resultados e Desempenho da Gestão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pt-BR" sz="2000" b="1" dirty="0">
                <a:latin typeface="Bahnschrift" panose="020B0502040204020203" pitchFamily="34" charset="0"/>
                <a:ea typeface="Baskerville SemiBold" panose="02020502070401020303" pitchFamily="18" charset="0"/>
                <a:cs typeface="Arial" panose="020B0604020202020204" pitchFamily="34" charset="0"/>
              </a:rPr>
              <a:t>5. Alocação de Recursos e Áreas Especiais da Gestão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pt-BR" sz="2000" b="1" dirty="0">
                <a:latin typeface="Bahnschrift" panose="020B0502040204020203" pitchFamily="34" charset="0"/>
                <a:ea typeface="Baskerville SemiBold" panose="02020502070401020303" pitchFamily="18" charset="0"/>
                <a:cs typeface="Arial" panose="020B0604020202020204" pitchFamily="34" charset="0"/>
              </a:rPr>
              <a:t>6. Informações Orçamentárias, Financeiras e Contábeis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buNone/>
            </a:pPr>
            <a:r>
              <a:rPr lang="pt-BR" sz="2000" b="1" dirty="0">
                <a:latin typeface="Bahnschrift" panose="020B0502040204020203" pitchFamily="34" charset="0"/>
                <a:ea typeface="Baskerville SemiBold" panose="02020502070401020303" pitchFamily="18" charset="0"/>
                <a:cs typeface="Arial" panose="020B0604020202020204" pitchFamily="34" charset="0"/>
              </a:rPr>
              <a:t>7. Anexos e Apêndices</a:t>
            </a:r>
          </a:p>
          <a:p>
            <a:pPr marL="0" lvl="1" indent="0">
              <a:spcBef>
                <a:spcPts val="1000"/>
              </a:spcBef>
              <a:buNone/>
            </a:pPr>
            <a:endParaRPr lang="pt-BR" sz="2000" b="1" dirty="0">
              <a:latin typeface="Bahnschrift" panose="020B0502040204020203" pitchFamily="34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pt-BR" sz="2000" b="1" dirty="0">
              <a:latin typeface="Bahnschrift" panose="020B0502040204020203" pitchFamily="34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pt-BR" sz="2000" b="1" dirty="0">
              <a:latin typeface="Bahnschrift" panose="020B0502040204020203" pitchFamily="34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39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80100" y="889551"/>
            <a:ext cx="8771492" cy="105811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593976" y="342433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427236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aralelogramo 55">
            <a:extLst>
              <a:ext uri="{FF2B5EF4-FFF2-40B4-BE49-F238E27FC236}">
                <a16:creationId xmlns:a16="http://schemas.microsoft.com/office/drawing/2014/main" id="{54E19EF3-4665-8CAF-8EF9-63AC518717D8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1610344" y="179796"/>
            <a:ext cx="8607853" cy="8172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Iniciativas Estratégicas x Objetivos x Alocação de Recursos</a:t>
            </a:r>
            <a:br>
              <a:rPr lang="pt-BR" sz="32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dirty="0">
              <a:solidFill>
                <a:schemeClr val="tx1"/>
              </a:solidFill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>
            <a:off x="1698322" y="881780"/>
            <a:ext cx="8743599" cy="115287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lang="pt-BR" dirty="0">
              <a:solidFill>
                <a:srgbClr val="455F51">
                  <a:lumMod val="50000"/>
                </a:srgbClr>
              </a:solidFill>
              <a:latin typeface="Calibri Light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19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09093" y="5422222"/>
            <a:ext cx="536102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100" i="1" dirty="0">
                <a:latin typeface="Arial" panose="020B0604020202020204" pitchFamily="34" charset="0"/>
                <a:cs typeface="Arial" panose="020B0604020202020204" pitchFamily="34" charset="0"/>
              </a:rPr>
              <a:t>Mapa Estratégico por Alocação de Recursos - Fonte: CAU/BR e CAU/SE</a:t>
            </a:r>
          </a:p>
          <a:p>
            <a:pPr algn="l"/>
            <a:br>
              <a:rPr lang="pt-BR" sz="11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1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Legenda:</a:t>
            </a:r>
          </a:p>
          <a:p>
            <a:pPr algn="l"/>
            <a:r>
              <a:rPr lang="pt-BR" sz="11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ATHIS - Assistência Técnica em Habitações de Interesse Social</a:t>
            </a:r>
          </a:p>
          <a:p>
            <a:pPr algn="l"/>
            <a:r>
              <a:rPr lang="pt-BR" sz="11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RAL – Receitas de Arrecadação Líquida</a:t>
            </a:r>
          </a:p>
          <a:p>
            <a:pPr algn="l"/>
            <a:r>
              <a:rPr lang="pt-BR" sz="11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% ALOCAÇÃO DE RECURSOS - Percentuais aprovados (Previstos)</a:t>
            </a:r>
          </a:p>
          <a:p>
            <a:pPr algn="l"/>
            <a:r>
              <a:rPr lang="pt-BR" sz="11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Iniciativas Estratégicas: Projeto ou Atividade previsto</a:t>
            </a:r>
            <a:endParaRPr lang="pt-BR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60FC8D1-8FB2-D3F4-DB39-DAC8181830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3449408"/>
              </p:ext>
            </p:extLst>
          </p:nvPr>
        </p:nvGraphicFramePr>
        <p:xfrm>
          <a:off x="119681" y="2419351"/>
          <a:ext cx="11952637" cy="3249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Agrupar 7">
            <a:extLst>
              <a:ext uri="{FF2B5EF4-FFF2-40B4-BE49-F238E27FC236}">
                <a16:creationId xmlns:a16="http://schemas.microsoft.com/office/drawing/2014/main" id="{FC436A26-FAF8-B9CB-E563-CF474D877A2A}"/>
              </a:ext>
            </a:extLst>
          </p:cNvPr>
          <p:cNvGrpSpPr/>
          <p:nvPr/>
        </p:nvGrpSpPr>
        <p:grpSpPr>
          <a:xfrm>
            <a:off x="8100431" y="4396528"/>
            <a:ext cx="1372508" cy="628336"/>
            <a:chOff x="7978753" y="1310433"/>
            <a:chExt cx="1372508" cy="62833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6" name="Seta: Divisa 15">
              <a:extLst>
                <a:ext uri="{FF2B5EF4-FFF2-40B4-BE49-F238E27FC236}">
                  <a16:creationId xmlns:a16="http://schemas.microsoft.com/office/drawing/2014/main" id="{ADBCD561-FF63-FFCB-0EB7-D524C868B847}"/>
                </a:ext>
              </a:extLst>
            </p:cNvPr>
            <p:cNvSpPr/>
            <p:nvPr/>
          </p:nvSpPr>
          <p:spPr>
            <a:xfrm>
              <a:off x="7978753" y="1310433"/>
              <a:ext cx="1372508" cy="628336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7" name="Seta: Divisa 4">
              <a:extLst>
                <a:ext uri="{FF2B5EF4-FFF2-40B4-BE49-F238E27FC236}">
                  <a16:creationId xmlns:a16="http://schemas.microsoft.com/office/drawing/2014/main" id="{33A67502-ED67-0530-37F1-7E48D74CA1DA}"/>
                </a:ext>
              </a:extLst>
            </p:cNvPr>
            <p:cNvSpPr txBox="1"/>
            <p:nvPr/>
          </p:nvSpPr>
          <p:spPr>
            <a:xfrm>
              <a:off x="8292921" y="1310433"/>
              <a:ext cx="744172" cy="6283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" tIns="3175" rIns="0" bIns="317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kern="1200" dirty="0">
                  <a:latin typeface="Bahnschrift" panose="020B0502040204020203" pitchFamily="34" charset="0"/>
                </a:rPr>
                <a:t>1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AE92FF4-2FFC-100C-B71C-A25AB9CAACC6}"/>
              </a:ext>
            </a:extLst>
          </p:cNvPr>
          <p:cNvGrpSpPr/>
          <p:nvPr/>
        </p:nvGrpSpPr>
        <p:grpSpPr>
          <a:xfrm>
            <a:off x="9400121" y="4396528"/>
            <a:ext cx="1372508" cy="628336"/>
            <a:chOff x="9278443" y="1310433"/>
            <a:chExt cx="1372508" cy="628336"/>
          </a:xfrm>
          <a:solidFill>
            <a:schemeClr val="accent1">
              <a:lumMod val="75000"/>
            </a:schemeClr>
          </a:solidFill>
        </p:grpSpPr>
        <p:sp>
          <p:nvSpPr>
            <p:cNvPr id="14" name="Seta: Divisa 13">
              <a:extLst>
                <a:ext uri="{FF2B5EF4-FFF2-40B4-BE49-F238E27FC236}">
                  <a16:creationId xmlns:a16="http://schemas.microsoft.com/office/drawing/2014/main" id="{BB49D30D-0AEF-DD56-81DE-BAF87444CBCB}"/>
                </a:ext>
              </a:extLst>
            </p:cNvPr>
            <p:cNvSpPr/>
            <p:nvPr/>
          </p:nvSpPr>
          <p:spPr>
            <a:xfrm>
              <a:off x="9278443" y="1310433"/>
              <a:ext cx="1372508" cy="628336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Seta: Divisa 6">
              <a:extLst>
                <a:ext uri="{FF2B5EF4-FFF2-40B4-BE49-F238E27FC236}">
                  <a16:creationId xmlns:a16="http://schemas.microsoft.com/office/drawing/2014/main" id="{89D7AC4A-EDBB-B863-CD97-93C55FE8E365}"/>
                </a:ext>
              </a:extLst>
            </p:cNvPr>
            <p:cNvSpPr txBox="1"/>
            <p:nvPr/>
          </p:nvSpPr>
          <p:spPr>
            <a:xfrm>
              <a:off x="9592611" y="1310433"/>
              <a:ext cx="744172" cy="6283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" tIns="3175" rIns="0" bIns="317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kern="1200" dirty="0">
                  <a:latin typeface="Bahnschrift" panose="020B0502040204020203" pitchFamily="34" charset="0"/>
                </a:rPr>
                <a:t>1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4860C35-8C6D-DAB6-3437-3F0C35BF882D}"/>
              </a:ext>
            </a:extLst>
          </p:cNvPr>
          <p:cNvGrpSpPr/>
          <p:nvPr/>
        </p:nvGrpSpPr>
        <p:grpSpPr>
          <a:xfrm>
            <a:off x="10699810" y="4396528"/>
            <a:ext cx="1372508" cy="628336"/>
            <a:chOff x="10578132" y="1310433"/>
            <a:chExt cx="1372508" cy="628336"/>
          </a:xfrm>
          <a:solidFill>
            <a:schemeClr val="accent6">
              <a:lumMod val="75000"/>
            </a:schemeClr>
          </a:solidFill>
        </p:grpSpPr>
        <p:sp>
          <p:nvSpPr>
            <p:cNvPr id="11" name="Seta: Divisa 10">
              <a:extLst>
                <a:ext uri="{FF2B5EF4-FFF2-40B4-BE49-F238E27FC236}">
                  <a16:creationId xmlns:a16="http://schemas.microsoft.com/office/drawing/2014/main" id="{568AE749-7AAB-3241-43C1-F738850009FC}"/>
                </a:ext>
              </a:extLst>
            </p:cNvPr>
            <p:cNvSpPr/>
            <p:nvPr/>
          </p:nvSpPr>
          <p:spPr>
            <a:xfrm>
              <a:off x="10578132" y="1310433"/>
              <a:ext cx="1372508" cy="628336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Seta: Divisa 8">
              <a:extLst>
                <a:ext uri="{FF2B5EF4-FFF2-40B4-BE49-F238E27FC236}">
                  <a16:creationId xmlns:a16="http://schemas.microsoft.com/office/drawing/2014/main" id="{0B8E6417-D791-75B7-3139-5F79ABCE21D6}"/>
                </a:ext>
              </a:extLst>
            </p:cNvPr>
            <p:cNvSpPr txBox="1"/>
            <p:nvPr/>
          </p:nvSpPr>
          <p:spPr>
            <a:xfrm>
              <a:off x="10892300" y="1310433"/>
              <a:ext cx="744172" cy="6283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" tIns="3175" rIns="0" bIns="317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kern="1200" dirty="0">
                  <a:latin typeface="Bahnschrift" panose="020B0502040204020203" pitchFamily="34" charset="0"/>
                </a:rPr>
                <a:t>2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DB39A89-39A5-1732-3D7C-45D9CDA990EA}"/>
              </a:ext>
            </a:extLst>
          </p:cNvPr>
          <p:cNvGrpSpPr/>
          <p:nvPr/>
        </p:nvGrpSpPr>
        <p:grpSpPr>
          <a:xfrm>
            <a:off x="3535592" y="3070074"/>
            <a:ext cx="1214028" cy="628336"/>
            <a:chOff x="3413914" y="1310433"/>
            <a:chExt cx="1214028" cy="628336"/>
          </a:xfrm>
          <a:solidFill>
            <a:schemeClr val="accent4">
              <a:lumMod val="75000"/>
            </a:schemeClr>
          </a:solidFill>
        </p:grpSpPr>
        <p:sp>
          <p:nvSpPr>
            <p:cNvPr id="37" name="Seta: Divisa 36">
              <a:extLst>
                <a:ext uri="{FF2B5EF4-FFF2-40B4-BE49-F238E27FC236}">
                  <a16:creationId xmlns:a16="http://schemas.microsoft.com/office/drawing/2014/main" id="{0EAD3DD3-67C0-8FEF-DD84-EF0838370B27}"/>
                </a:ext>
              </a:extLst>
            </p:cNvPr>
            <p:cNvSpPr/>
            <p:nvPr/>
          </p:nvSpPr>
          <p:spPr>
            <a:xfrm>
              <a:off x="3413914" y="1310433"/>
              <a:ext cx="1214028" cy="628336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8" name="Seta: Divisa 4">
              <a:extLst>
                <a:ext uri="{FF2B5EF4-FFF2-40B4-BE49-F238E27FC236}">
                  <a16:creationId xmlns:a16="http://schemas.microsoft.com/office/drawing/2014/main" id="{C4945AED-89B2-EA08-9B20-D221C0D4F0F6}"/>
                </a:ext>
              </a:extLst>
            </p:cNvPr>
            <p:cNvSpPr txBox="1"/>
            <p:nvPr/>
          </p:nvSpPr>
          <p:spPr>
            <a:xfrm>
              <a:off x="3728082" y="1310433"/>
              <a:ext cx="585692" cy="6283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3810" rIns="0" bIns="3810" numCol="1" spcCol="1270" anchor="ctr" anchorCtr="0">
              <a:noAutofit/>
            </a:bodyPr>
            <a:lstStyle/>
            <a:p>
              <a:pPr marL="0" lvl="0" indent="0" algn="ctr" defTabSz="27114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dirty="0">
                  <a:latin typeface="Bahnschrift"/>
                </a:rPr>
                <a:t>13,7%</a:t>
              </a:r>
              <a:endParaRPr lang="pt-BR" sz="1200" kern="1200" dirty="0">
                <a:latin typeface="Bahnschrift"/>
              </a:endParaRP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4411F583-4C19-BB20-D64A-6D1A853563AF}"/>
              </a:ext>
            </a:extLst>
          </p:cNvPr>
          <p:cNvGrpSpPr/>
          <p:nvPr/>
        </p:nvGrpSpPr>
        <p:grpSpPr>
          <a:xfrm>
            <a:off x="4676802" y="3070074"/>
            <a:ext cx="1214028" cy="628336"/>
            <a:chOff x="4555124" y="1310433"/>
            <a:chExt cx="1214028" cy="62833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5" name="Seta: Divisa 34">
              <a:extLst>
                <a:ext uri="{FF2B5EF4-FFF2-40B4-BE49-F238E27FC236}">
                  <a16:creationId xmlns:a16="http://schemas.microsoft.com/office/drawing/2014/main" id="{CFAC7CFA-C8FE-3A65-D6FD-BBB439CEA35C}"/>
                </a:ext>
              </a:extLst>
            </p:cNvPr>
            <p:cNvSpPr/>
            <p:nvPr/>
          </p:nvSpPr>
          <p:spPr>
            <a:xfrm>
              <a:off x="4555124" y="1310433"/>
              <a:ext cx="1214028" cy="628336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6" name="Seta: Divisa 6">
              <a:extLst>
                <a:ext uri="{FF2B5EF4-FFF2-40B4-BE49-F238E27FC236}">
                  <a16:creationId xmlns:a16="http://schemas.microsoft.com/office/drawing/2014/main" id="{71BA243B-6241-3709-FDF4-4C86DF6C0735}"/>
                </a:ext>
              </a:extLst>
            </p:cNvPr>
            <p:cNvSpPr txBox="1"/>
            <p:nvPr/>
          </p:nvSpPr>
          <p:spPr>
            <a:xfrm>
              <a:off x="4869292" y="1310433"/>
              <a:ext cx="585692" cy="6283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3810" rIns="0" bIns="3810" numCol="1" spcCol="1270" anchor="ctr" anchorCtr="0">
              <a:noAutofit/>
            </a:bodyPr>
            <a:lstStyle/>
            <a:p>
              <a:pPr marL="0" lvl="0" indent="0" algn="ctr" defTabSz="27114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dirty="0">
                  <a:latin typeface="Bahnschrift"/>
                </a:rPr>
                <a:t>25,2%</a:t>
              </a:r>
              <a:endParaRPr lang="pt-BR" sz="1200" kern="1200" dirty="0">
                <a:latin typeface="Bahnschrift"/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471977C-ED4B-3F5F-BF1F-28205E15D1F3}"/>
              </a:ext>
            </a:extLst>
          </p:cNvPr>
          <p:cNvGrpSpPr/>
          <p:nvPr/>
        </p:nvGrpSpPr>
        <p:grpSpPr>
          <a:xfrm>
            <a:off x="5818012" y="3070074"/>
            <a:ext cx="1214028" cy="628336"/>
            <a:chOff x="5696334" y="1310433"/>
            <a:chExt cx="1214028" cy="62833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3" name="Seta: Divisa 32">
              <a:extLst>
                <a:ext uri="{FF2B5EF4-FFF2-40B4-BE49-F238E27FC236}">
                  <a16:creationId xmlns:a16="http://schemas.microsoft.com/office/drawing/2014/main" id="{484F2BED-2187-11CE-2A0A-77C8DBC61A16}"/>
                </a:ext>
              </a:extLst>
            </p:cNvPr>
            <p:cNvSpPr/>
            <p:nvPr/>
          </p:nvSpPr>
          <p:spPr>
            <a:xfrm>
              <a:off x="5696334" y="1310433"/>
              <a:ext cx="1214028" cy="628336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4" name="Seta: Divisa 8">
              <a:extLst>
                <a:ext uri="{FF2B5EF4-FFF2-40B4-BE49-F238E27FC236}">
                  <a16:creationId xmlns:a16="http://schemas.microsoft.com/office/drawing/2014/main" id="{B7D1BC00-1BA1-B250-882E-9FF25B3A1E7A}"/>
                </a:ext>
              </a:extLst>
            </p:cNvPr>
            <p:cNvSpPr txBox="1"/>
            <p:nvPr/>
          </p:nvSpPr>
          <p:spPr>
            <a:xfrm>
              <a:off x="6010502" y="1310433"/>
              <a:ext cx="585692" cy="6283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" tIns="3175" rIns="0" bIns="317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dirty="0">
                  <a:latin typeface="Bahnschrift"/>
                </a:rPr>
                <a:t>6,51%</a:t>
              </a:r>
              <a:endParaRPr lang="pt-BR" sz="1200" kern="1200" dirty="0">
                <a:latin typeface="Bahnschrift"/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C1A2D87F-A7EF-0289-2EC9-510A17B5C3C8}"/>
              </a:ext>
            </a:extLst>
          </p:cNvPr>
          <p:cNvGrpSpPr/>
          <p:nvPr/>
        </p:nvGrpSpPr>
        <p:grpSpPr>
          <a:xfrm>
            <a:off x="6959222" y="3070074"/>
            <a:ext cx="1214028" cy="628336"/>
            <a:chOff x="6837544" y="1310433"/>
            <a:chExt cx="1214028" cy="628336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1" name="Seta: Divisa 30">
              <a:extLst>
                <a:ext uri="{FF2B5EF4-FFF2-40B4-BE49-F238E27FC236}">
                  <a16:creationId xmlns:a16="http://schemas.microsoft.com/office/drawing/2014/main" id="{B18822F2-CE53-1D84-AE5B-563F05E4ED1B}"/>
                </a:ext>
              </a:extLst>
            </p:cNvPr>
            <p:cNvSpPr/>
            <p:nvPr/>
          </p:nvSpPr>
          <p:spPr>
            <a:xfrm>
              <a:off x="6837544" y="1310433"/>
              <a:ext cx="1214028" cy="628336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2" name="Seta: Divisa 10">
              <a:extLst>
                <a:ext uri="{FF2B5EF4-FFF2-40B4-BE49-F238E27FC236}">
                  <a16:creationId xmlns:a16="http://schemas.microsoft.com/office/drawing/2014/main" id="{C10C628C-9A06-C56F-AB82-AF3A52FBAE71}"/>
                </a:ext>
              </a:extLst>
            </p:cNvPr>
            <p:cNvSpPr txBox="1"/>
            <p:nvPr/>
          </p:nvSpPr>
          <p:spPr>
            <a:xfrm>
              <a:off x="7151712" y="1310433"/>
              <a:ext cx="585692" cy="6283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" tIns="3175" rIns="0" bIns="317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kern="1200" dirty="0">
                  <a:latin typeface="Bahnschrift"/>
                </a:rPr>
                <a:t>3%</a:t>
              </a: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8A11D85-6235-B325-38F4-3465B3280DAC}"/>
              </a:ext>
            </a:extLst>
          </p:cNvPr>
          <p:cNvGrpSpPr/>
          <p:nvPr/>
        </p:nvGrpSpPr>
        <p:grpSpPr>
          <a:xfrm>
            <a:off x="8100431" y="3070074"/>
            <a:ext cx="1372508" cy="628336"/>
            <a:chOff x="7978753" y="1310433"/>
            <a:chExt cx="1372508" cy="62833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9" name="Seta: Divisa 28">
              <a:extLst>
                <a:ext uri="{FF2B5EF4-FFF2-40B4-BE49-F238E27FC236}">
                  <a16:creationId xmlns:a16="http://schemas.microsoft.com/office/drawing/2014/main" id="{3456FBB1-F941-0464-F4BC-22AFF8106F7D}"/>
                </a:ext>
              </a:extLst>
            </p:cNvPr>
            <p:cNvSpPr/>
            <p:nvPr/>
          </p:nvSpPr>
          <p:spPr>
            <a:xfrm>
              <a:off x="7978753" y="1310433"/>
              <a:ext cx="1372508" cy="628336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0" name="Seta: Divisa 12">
              <a:extLst>
                <a:ext uri="{FF2B5EF4-FFF2-40B4-BE49-F238E27FC236}">
                  <a16:creationId xmlns:a16="http://schemas.microsoft.com/office/drawing/2014/main" id="{E556FF7D-E2C5-6BA5-C89A-93E691A110AB}"/>
                </a:ext>
              </a:extLst>
            </p:cNvPr>
            <p:cNvSpPr txBox="1"/>
            <p:nvPr/>
          </p:nvSpPr>
          <p:spPr>
            <a:xfrm>
              <a:off x="8292921" y="1310433"/>
              <a:ext cx="744172" cy="6283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" tIns="3175" rIns="0" bIns="317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dirty="0">
                  <a:latin typeface="Bahnschrift"/>
                </a:rPr>
                <a:t>1,8%</a:t>
              </a:r>
              <a:endParaRPr lang="pt-BR" sz="1200" kern="1200" dirty="0">
                <a:latin typeface="Bahnschrift" panose="020B0502040204020203" pitchFamily="34" charset="0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B18B3D7A-7774-9CEB-6E5A-D638BBF87989}"/>
              </a:ext>
            </a:extLst>
          </p:cNvPr>
          <p:cNvGrpSpPr/>
          <p:nvPr/>
        </p:nvGrpSpPr>
        <p:grpSpPr>
          <a:xfrm>
            <a:off x="9400121" y="3070074"/>
            <a:ext cx="1372508" cy="628336"/>
            <a:chOff x="9278443" y="1310433"/>
            <a:chExt cx="1372508" cy="628336"/>
          </a:xfrm>
          <a:solidFill>
            <a:schemeClr val="accent1">
              <a:lumMod val="75000"/>
            </a:schemeClr>
          </a:solidFill>
        </p:grpSpPr>
        <p:sp>
          <p:nvSpPr>
            <p:cNvPr id="27" name="Seta: Divisa 26">
              <a:extLst>
                <a:ext uri="{FF2B5EF4-FFF2-40B4-BE49-F238E27FC236}">
                  <a16:creationId xmlns:a16="http://schemas.microsoft.com/office/drawing/2014/main" id="{5F261FB6-6BEF-5FED-3F15-8CEAACEB5AA3}"/>
                </a:ext>
              </a:extLst>
            </p:cNvPr>
            <p:cNvSpPr/>
            <p:nvPr/>
          </p:nvSpPr>
          <p:spPr>
            <a:xfrm>
              <a:off x="9278443" y="1310433"/>
              <a:ext cx="1372508" cy="628336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8" name="Seta: Divisa 14">
              <a:extLst>
                <a:ext uri="{FF2B5EF4-FFF2-40B4-BE49-F238E27FC236}">
                  <a16:creationId xmlns:a16="http://schemas.microsoft.com/office/drawing/2014/main" id="{CFFE318C-C3CA-DD92-AF72-FF1C8656416B}"/>
                </a:ext>
              </a:extLst>
            </p:cNvPr>
            <p:cNvSpPr txBox="1"/>
            <p:nvPr/>
          </p:nvSpPr>
          <p:spPr>
            <a:xfrm>
              <a:off x="9592611" y="1310433"/>
              <a:ext cx="744172" cy="6283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" tIns="3175" rIns="0" bIns="317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dirty="0">
                  <a:latin typeface="Bahnschrift"/>
                </a:rPr>
                <a:t>3</a:t>
              </a:r>
              <a:r>
                <a:rPr lang="pt-BR" sz="1200" kern="1200" dirty="0">
                  <a:latin typeface="Bahnschrift"/>
                </a:rPr>
                <a:t>%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8F8852E-14CD-C8C4-9A23-2C014AD737BD}"/>
              </a:ext>
            </a:extLst>
          </p:cNvPr>
          <p:cNvGrpSpPr/>
          <p:nvPr/>
        </p:nvGrpSpPr>
        <p:grpSpPr>
          <a:xfrm>
            <a:off x="10699810" y="3070074"/>
            <a:ext cx="1372508" cy="628336"/>
            <a:chOff x="10578132" y="1310433"/>
            <a:chExt cx="1372508" cy="628336"/>
          </a:xfrm>
          <a:solidFill>
            <a:schemeClr val="accent6">
              <a:lumMod val="75000"/>
            </a:schemeClr>
          </a:solidFill>
        </p:grpSpPr>
        <p:sp>
          <p:nvSpPr>
            <p:cNvPr id="25" name="Seta: Divisa 24">
              <a:extLst>
                <a:ext uri="{FF2B5EF4-FFF2-40B4-BE49-F238E27FC236}">
                  <a16:creationId xmlns:a16="http://schemas.microsoft.com/office/drawing/2014/main" id="{74DC85A8-EB2B-8033-6F99-DFB012058ECB}"/>
                </a:ext>
              </a:extLst>
            </p:cNvPr>
            <p:cNvSpPr/>
            <p:nvPr/>
          </p:nvSpPr>
          <p:spPr>
            <a:xfrm>
              <a:off x="10578132" y="1310433"/>
              <a:ext cx="1372508" cy="628336"/>
            </a:xfrm>
            <a:prstGeom prst="chevron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6" name="Seta: Divisa 16">
              <a:extLst>
                <a:ext uri="{FF2B5EF4-FFF2-40B4-BE49-F238E27FC236}">
                  <a16:creationId xmlns:a16="http://schemas.microsoft.com/office/drawing/2014/main" id="{6AFC4CE3-CC09-4E40-3CE7-6EE1AE855FDF}"/>
                </a:ext>
              </a:extLst>
            </p:cNvPr>
            <p:cNvSpPr txBox="1"/>
            <p:nvPr/>
          </p:nvSpPr>
          <p:spPr>
            <a:xfrm>
              <a:off x="10892300" y="1310433"/>
              <a:ext cx="744172" cy="6283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350" tIns="3175" rIns="0" bIns="3175" numCol="1" spcCol="1270" anchor="ctr" anchorCtr="0">
              <a:noAutofit/>
            </a:bodyPr>
            <a:lstStyle/>
            <a:p>
              <a:pPr marL="0" lvl="0" indent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200" dirty="0">
                  <a:latin typeface="Bahnschrift"/>
                </a:rPr>
                <a:t>5,1%</a:t>
              </a:r>
              <a:endParaRPr lang="pt-BR" sz="1200" kern="1200" dirty="0">
                <a:latin typeface="Bahnschrift"/>
              </a:endParaRPr>
            </a:p>
          </p:txBody>
        </p:sp>
      </p:grpSp>
      <p:sp>
        <p:nvSpPr>
          <p:cNvPr id="42" name="Seta: Divisa 41">
            <a:extLst>
              <a:ext uri="{FF2B5EF4-FFF2-40B4-BE49-F238E27FC236}">
                <a16:creationId xmlns:a16="http://schemas.microsoft.com/office/drawing/2014/main" id="{E8A3B7EF-EDAA-1932-494A-4C1EF187A288}"/>
              </a:ext>
            </a:extLst>
          </p:cNvPr>
          <p:cNvSpPr/>
          <p:nvPr/>
        </p:nvSpPr>
        <p:spPr>
          <a:xfrm>
            <a:off x="1236291" y="2376672"/>
            <a:ext cx="3513329" cy="562344"/>
          </a:xfrm>
          <a:prstGeom prst="chevron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94538918-8222-952A-9539-E36B2D3CDC4C}"/>
              </a:ext>
            </a:extLst>
          </p:cNvPr>
          <p:cNvSpPr txBox="1"/>
          <p:nvPr/>
        </p:nvSpPr>
        <p:spPr>
          <a:xfrm>
            <a:off x="1617910" y="2463541"/>
            <a:ext cx="2742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Bahnschrift" panose="020B0502040204020203" pitchFamily="34" charset="0"/>
              </a:rPr>
              <a:t>Nacional</a:t>
            </a:r>
          </a:p>
        </p:txBody>
      </p:sp>
      <p:sp>
        <p:nvSpPr>
          <p:cNvPr id="44" name="Seta: Divisa 43">
            <a:extLst>
              <a:ext uri="{FF2B5EF4-FFF2-40B4-BE49-F238E27FC236}">
                <a16:creationId xmlns:a16="http://schemas.microsoft.com/office/drawing/2014/main" id="{F3771B7F-F81D-5F46-7FB0-E2F71FC08970}"/>
              </a:ext>
            </a:extLst>
          </p:cNvPr>
          <p:cNvSpPr/>
          <p:nvPr/>
        </p:nvSpPr>
        <p:spPr>
          <a:xfrm>
            <a:off x="4676803" y="2376672"/>
            <a:ext cx="2355238" cy="562344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568F785C-21F3-C61D-9AF9-10468FEDD9FA}"/>
              </a:ext>
            </a:extLst>
          </p:cNvPr>
          <p:cNvSpPr txBox="1"/>
          <p:nvPr/>
        </p:nvSpPr>
        <p:spPr>
          <a:xfrm>
            <a:off x="5058422" y="2463541"/>
            <a:ext cx="183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Bahnschrift" panose="020B0502040204020203" pitchFamily="34" charset="0"/>
              </a:rPr>
              <a:t>Locais</a:t>
            </a:r>
          </a:p>
        </p:txBody>
      </p:sp>
      <p:sp>
        <p:nvSpPr>
          <p:cNvPr id="46" name="Seta: Divisa 45">
            <a:extLst>
              <a:ext uri="{FF2B5EF4-FFF2-40B4-BE49-F238E27FC236}">
                <a16:creationId xmlns:a16="http://schemas.microsoft.com/office/drawing/2014/main" id="{068777A0-C9B7-74AE-6CE0-EEED814A780C}"/>
              </a:ext>
            </a:extLst>
          </p:cNvPr>
          <p:cNvSpPr/>
          <p:nvPr/>
        </p:nvSpPr>
        <p:spPr>
          <a:xfrm>
            <a:off x="6959222" y="2370220"/>
            <a:ext cx="1214028" cy="562344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0EDD6001-36ED-E657-00D1-1F66B1AE5612}"/>
              </a:ext>
            </a:extLst>
          </p:cNvPr>
          <p:cNvSpPr txBox="1"/>
          <p:nvPr/>
        </p:nvSpPr>
        <p:spPr>
          <a:xfrm>
            <a:off x="7152734" y="2453412"/>
            <a:ext cx="947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latin typeface="Bahnschrift" panose="020B0502040204020203" pitchFamily="34" charset="0"/>
              </a:rPr>
              <a:t>Comuni-cação</a:t>
            </a:r>
            <a:endParaRPr lang="pt-BR" sz="1400" dirty="0">
              <a:latin typeface="Bahnschrift" panose="020B0502040204020203" pitchFamily="34" charset="0"/>
            </a:endParaRPr>
          </a:p>
        </p:txBody>
      </p:sp>
      <p:sp>
        <p:nvSpPr>
          <p:cNvPr id="48" name="Seta: Divisa 47">
            <a:extLst>
              <a:ext uri="{FF2B5EF4-FFF2-40B4-BE49-F238E27FC236}">
                <a16:creationId xmlns:a16="http://schemas.microsoft.com/office/drawing/2014/main" id="{95BD9A52-3A11-0251-CF95-6F5D24E61F65}"/>
              </a:ext>
            </a:extLst>
          </p:cNvPr>
          <p:cNvSpPr/>
          <p:nvPr/>
        </p:nvSpPr>
        <p:spPr>
          <a:xfrm>
            <a:off x="8100431" y="2370220"/>
            <a:ext cx="1372507" cy="562344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36342676-8E0D-C352-537C-5F17ECA083B7}"/>
              </a:ext>
            </a:extLst>
          </p:cNvPr>
          <p:cNvSpPr txBox="1"/>
          <p:nvPr/>
        </p:nvSpPr>
        <p:spPr>
          <a:xfrm>
            <a:off x="8293944" y="2453412"/>
            <a:ext cx="1071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Bahnschrift" panose="020B0502040204020203" pitchFamily="34" charset="0"/>
              </a:rPr>
              <a:t>Patrocínio</a:t>
            </a:r>
          </a:p>
        </p:txBody>
      </p:sp>
      <p:sp>
        <p:nvSpPr>
          <p:cNvPr id="50" name="Seta: Divisa 49">
            <a:extLst>
              <a:ext uri="{FF2B5EF4-FFF2-40B4-BE49-F238E27FC236}">
                <a16:creationId xmlns:a16="http://schemas.microsoft.com/office/drawing/2014/main" id="{43EF835C-C117-5064-7254-7DB5E1DA31B3}"/>
              </a:ext>
            </a:extLst>
          </p:cNvPr>
          <p:cNvSpPr/>
          <p:nvPr/>
        </p:nvSpPr>
        <p:spPr>
          <a:xfrm>
            <a:off x="9400119" y="2370220"/>
            <a:ext cx="1372507" cy="562344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4FF110D8-7421-AE96-CD1F-DA1A5DD8C375}"/>
              </a:ext>
            </a:extLst>
          </p:cNvPr>
          <p:cNvSpPr txBox="1"/>
          <p:nvPr/>
        </p:nvSpPr>
        <p:spPr>
          <a:xfrm>
            <a:off x="9593632" y="2453412"/>
            <a:ext cx="1071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err="1">
                <a:latin typeface="Bahnschrift" panose="020B0502040204020203" pitchFamily="34" charset="0"/>
              </a:rPr>
              <a:t>Capacita-ção</a:t>
            </a:r>
            <a:endParaRPr lang="pt-BR" sz="1400" dirty="0">
              <a:latin typeface="Bahnschrift" panose="020B0502040204020203" pitchFamily="34" charset="0"/>
            </a:endParaRPr>
          </a:p>
        </p:txBody>
      </p:sp>
      <p:sp>
        <p:nvSpPr>
          <p:cNvPr id="52" name="Seta: Divisa 51">
            <a:extLst>
              <a:ext uri="{FF2B5EF4-FFF2-40B4-BE49-F238E27FC236}">
                <a16:creationId xmlns:a16="http://schemas.microsoft.com/office/drawing/2014/main" id="{81F500F8-FF2D-D803-CDD3-74C8649F61F1}"/>
              </a:ext>
            </a:extLst>
          </p:cNvPr>
          <p:cNvSpPr/>
          <p:nvPr/>
        </p:nvSpPr>
        <p:spPr>
          <a:xfrm>
            <a:off x="10682426" y="2370220"/>
            <a:ext cx="1372507" cy="562344"/>
          </a:xfrm>
          <a:prstGeom prst="chevron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552CF95D-232E-3479-6F26-7806CE69AE9A}"/>
              </a:ext>
            </a:extLst>
          </p:cNvPr>
          <p:cNvSpPr txBox="1"/>
          <p:nvPr/>
        </p:nvSpPr>
        <p:spPr>
          <a:xfrm>
            <a:off x="10875939" y="2453412"/>
            <a:ext cx="1071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Bahnschrift" panose="020B0502040204020203" pitchFamily="34" charset="0"/>
              </a:rPr>
              <a:t>ATHIS</a:t>
            </a:r>
          </a:p>
        </p:txBody>
      </p:sp>
      <p:graphicFrame>
        <p:nvGraphicFramePr>
          <p:cNvPr id="55" name="Diagrama 54">
            <a:extLst>
              <a:ext uri="{FF2B5EF4-FFF2-40B4-BE49-F238E27FC236}">
                <a16:creationId xmlns:a16="http://schemas.microsoft.com/office/drawing/2014/main" id="{5DF1AF68-F325-1E1C-20FE-2AE18AE82A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112336"/>
              </p:ext>
            </p:extLst>
          </p:nvPr>
        </p:nvGraphicFramePr>
        <p:xfrm>
          <a:off x="1236291" y="1338643"/>
          <a:ext cx="9464675" cy="853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06352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6D36411-34D0-F9F5-B4A8-852B5FC55DF7}"/>
              </a:ext>
            </a:extLst>
          </p:cNvPr>
          <p:cNvSpPr/>
          <p:nvPr/>
        </p:nvSpPr>
        <p:spPr>
          <a:xfrm>
            <a:off x="150920" y="4802819"/>
            <a:ext cx="11105965" cy="1589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 rtlCol="0"/>
          <a:lstStyle/>
          <a:p>
            <a:pPr rtl="0"/>
            <a:r>
              <a:rPr lang="pt-BR" dirty="0"/>
              <a:t>Slide de balanced scorecard 1</a:t>
            </a:r>
          </a:p>
        </p:txBody>
      </p:sp>
      <p:sp>
        <p:nvSpPr>
          <p:cNvPr id="3" name="Caixa de texto 7">
            <a:extLst>
              <a:ext uri="{FF2B5EF4-FFF2-40B4-BE49-F238E27FC236}">
                <a16:creationId xmlns:a16="http://schemas.microsoft.com/office/drawing/2014/main" id="{62BE0C8A-DC6F-779B-7D4D-10FB94680A3F}"/>
              </a:ext>
            </a:extLst>
          </p:cNvPr>
          <p:cNvSpPr txBox="1"/>
          <p:nvPr/>
        </p:nvSpPr>
        <p:spPr>
          <a:xfrm>
            <a:off x="619663" y="4981817"/>
            <a:ext cx="9509758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pt-BR" sz="40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3.RISCOS, OPORTUNIDADES, PERSPECTIVAS.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724E03-9188-0708-652B-C8F1E7030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397" y="65913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41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49561" y="4518051"/>
            <a:ext cx="562400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Em 2023 o CAU/SE manteve sua atuação no que concerne à diminuição da inadimplência e recuperação de recursos de exercícios anteriores com a mesma meta prevista para 2022, uma vez que o cenário econômico do país encontrava-se muito instável, com risco de elevação da inflação  em função do cenário politico interno , crises e guerras no cenário mundial afetando as economias dos países como um todo.</a:t>
            </a:r>
          </a:p>
          <a:p>
            <a:pPr algn="just"/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5266922" y="212010"/>
            <a:ext cx="4953741" cy="78263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Recuperação de Recursos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21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C2D295E-3E21-858A-0480-67D6BD455629}"/>
              </a:ext>
            </a:extLst>
          </p:cNvPr>
          <p:cNvSpPr/>
          <p:nvPr/>
        </p:nvSpPr>
        <p:spPr>
          <a:xfrm>
            <a:off x="39262" y="1959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6940" y="6480127"/>
            <a:ext cx="25583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7551E553-80B6-0CE7-5D94-2C9824B39067}"/>
              </a:ext>
            </a:extLst>
          </p:cNvPr>
          <p:cNvCxnSpPr>
            <a:cxnSpLocks/>
          </p:cNvCxnSpPr>
          <p:nvPr/>
        </p:nvCxnSpPr>
        <p:spPr>
          <a:xfrm>
            <a:off x="6236999" y="4177451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317DBCCD-966B-52B5-E7DD-7537AD93F67A}"/>
              </a:ext>
            </a:extLst>
          </p:cNvPr>
          <p:cNvSpPr txBox="1"/>
          <p:nvPr/>
        </p:nvSpPr>
        <p:spPr>
          <a:xfrm>
            <a:off x="6804733" y="2505670"/>
            <a:ext cx="3826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90,83%</a:t>
            </a:r>
            <a:r>
              <a:rPr lang="pt-BR" b="1" dirty="0">
                <a:latin typeface="Bahnschrift" panose="020B0502040204020203" pitchFamily="34" charset="0"/>
              </a:rPr>
              <a:t> DA META COM RECEITAS DE EXERCÍCIOS ANTERIORES REALIZADO</a:t>
            </a:r>
            <a:endParaRPr lang="pt-BR" dirty="0">
              <a:latin typeface="Bahnschrift" panose="020B0502040204020203" pitchFamily="34" charset="0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6E9972E-6A20-74C9-8B72-3605010F6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351604"/>
              </p:ext>
            </p:extLst>
          </p:nvPr>
        </p:nvGraphicFramePr>
        <p:xfrm>
          <a:off x="-40374" y="1600488"/>
          <a:ext cx="5179555" cy="3539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54B2E0-35E0-806A-2DE7-119A0FBDE658}"/>
              </a:ext>
            </a:extLst>
          </p:cNvPr>
          <p:cNvSpPr txBox="1"/>
          <p:nvPr/>
        </p:nvSpPr>
        <p:spPr>
          <a:xfrm>
            <a:off x="3975112" y="35136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R$ </a:t>
            </a:r>
            <a:r>
              <a:rPr lang="pt-BR" sz="1200" dirty="0"/>
              <a:t>130.899</a:t>
            </a:r>
          </a:p>
        </p:txBody>
      </p:sp>
    </p:spTree>
    <p:extLst>
      <p:ext uri="{BB962C8B-B14F-4D97-AF65-F5344CB8AC3E}">
        <p14:creationId xmlns:p14="http://schemas.microsoft.com/office/powerpoint/2010/main" val="2008871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4BF4E51-840E-3A46-BD39-9B2A58EF464C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22</a:t>
            </a:r>
          </a:p>
        </p:txBody>
      </p:sp>
      <p:sp>
        <p:nvSpPr>
          <p:cNvPr id="38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36169" y="148319"/>
            <a:ext cx="6054570" cy="782637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pt-BR" sz="34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Gestão de Riscos e Controles Internos </a:t>
            </a:r>
            <a:br>
              <a:rPr lang="pt-BR" sz="34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400" b="1" dirty="0">
              <a:solidFill>
                <a:schemeClr val="tx1"/>
              </a:solidFill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8847AE6-179A-8D4E-A852-56428C0AE773}"/>
              </a:ext>
            </a:extLst>
          </p:cNvPr>
          <p:cNvSpPr/>
          <p:nvPr/>
        </p:nvSpPr>
        <p:spPr>
          <a:xfrm>
            <a:off x="5579973" y="1210826"/>
            <a:ext cx="600138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173" algn="just"/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A Gestão de Riscos e Controles Internos no âmbito do CAU/BR abrange questões estratégicas, riscos e ameaças, com acompanhamento da execução do Plano de Ação e abordagem como a das </a:t>
            </a:r>
            <a:r>
              <a:rPr lang="pt-BR" sz="1400" i="1" dirty="0">
                <a:latin typeface="Bahnschrift" panose="020B0502040204020203" pitchFamily="34" charset="0"/>
                <a:cs typeface="Arial" panose="020B0604020202020204" pitchFamily="34" charset="0"/>
              </a:rPr>
              <a:t>Três Linhas de Defesa</a:t>
            </a: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 (IIA, 2013). Desta forma o CAU/BR, extensível aos CAU/UF, conta com os seguintes grupos de responsáveis envolvidos com o gerenciamento de riscos:</a:t>
            </a:r>
          </a:p>
          <a:p>
            <a:pPr marL="139303" indent="-13930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1ª linha de defesa – Controles das Gerências e Assessorias do CAU/UF</a:t>
            </a: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 – Controles desenvolvidos por meio de sistemas e processos sob orientação e responsabilidade de cada gestor de área.</a:t>
            </a:r>
          </a:p>
          <a:p>
            <a:pPr marL="139303" indent="-13930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2ª linha de defesa – Controladoria do CAU/BR e Gerência de Planejamento e Gestão Estratégica do CAU/BR e do CAU/UF</a:t>
            </a: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 – Coordenam as atividades de gestão e monitoramento de riscos, auxiliando os gestores da primeira linha de defesa a desenvolverem e aprimorarem seus controles internos.</a:t>
            </a:r>
          </a:p>
          <a:p>
            <a:pPr marL="139303" indent="-13930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3ª linha de defesa – Auditoria Interna do CAU/BR e do CAU/UF se houver, Gerência de Planejamento e Gestão Estratégica e Auditoria Independente contratada pelo CAU/BR e/ou pelo CAU/UF</a:t>
            </a: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 – Fornecem avaliações (assegurações) independentes e objetivas sobre os processos de gerenciamento de riscos, controle e governança ao CAU/BR e CAU/UF.</a:t>
            </a:r>
          </a:p>
          <a:p>
            <a:pPr algn="just">
              <a:spcBef>
                <a:spcPts val="600"/>
              </a:spcBef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    </a:t>
            </a: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Minuta de Portaria Normativa de institucionalização da Política de Gestão de Integridade, Riscos e Controles Internos no âmbito do CAU/BR, extensível a todo o CAU encontra-se em fase de aprovação pelo Conselho Diretor do CAU/BR. </a:t>
            </a:r>
            <a:endParaRPr lang="pt-BR" sz="1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143173" algn="just"/>
            <a:endParaRPr lang="pt-BR" sz="1400" dirty="0">
              <a:latin typeface="Bahnschrift" panose="020B0502040204020203" pitchFamily="34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FBDBD3D-37D6-EE8E-102B-0E96DC602D1A}"/>
              </a:ext>
            </a:extLst>
          </p:cNvPr>
          <p:cNvSpPr txBox="1"/>
          <p:nvPr/>
        </p:nvSpPr>
        <p:spPr>
          <a:xfrm>
            <a:off x="1091952" y="539637"/>
            <a:ext cx="291187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Bauhaus 93" panose="04030905020B02020C02" pitchFamily="82" charset="0"/>
              </a:rPr>
              <a:t>Cadeia de Acompanhamento e Proteção 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B19AC232-173A-02C9-9959-6FC57CA95A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6291935"/>
              </p:ext>
            </p:extLst>
          </p:nvPr>
        </p:nvGraphicFramePr>
        <p:xfrm>
          <a:off x="0" y="1210826"/>
          <a:ext cx="5095783" cy="4772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3269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99DF860-BE82-5561-ECA6-D90F3189551B}"/>
              </a:ext>
            </a:extLst>
          </p:cNvPr>
          <p:cNvSpPr/>
          <p:nvPr/>
        </p:nvSpPr>
        <p:spPr>
          <a:xfrm>
            <a:off x="150920" y="4802819"/>
            <a:ext cx="11105965" cy="1589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 rtlCol="0"/>
          <a:lstStyle/>
          <a:p>
            <a:pPr rtl="0"/>
            <a:r>
              <a:rPr lang="pt-BR" dirty="0"/>
              <a:t>Slide de balanced scorecard 1</a:t>
            </a:r>
          </a:p>
        </p:txBody>
      </p:sp>
      <p:sp>
        <p:nvSpPr>
          <p:cNvPr id="3" name="Caixa de texto 7">
            <a:extLst>
              <a:ext uri="{FF2B5EF4-FFF2-40B4-BE49-F238E27FC236}">
                <a16:creationId xmlns:a16="http://schemas.microsoft.com/office/drawing/2014/main" id="{2B9CCC60-6D7B-E374-584C-EB44361AFF6A}"/>
              </a:ext>
            </a:extLst>
          </p:cNvPr>
          <p:cNvSpPr txBox="1"/>
          <p:nvPr/>
        </p:nvSpPr>
        <p:spPr>
          <a:xfrm>
            <a:off x="646296" y="4981817"/>
            <a:ext cx="9509758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pt-BR" sz="40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4.RESULTADOS E DESEMPENHO DA GESTÃO.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20646B7-3A41-6BC4-6A0F-8DEA2679B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01" y="843379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94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3BA4D0A-3B52-9C8A-D877-32C4689E1A04}"/>
              </a:ext>
            </a:extLst>
          </p:cNvPr>
          <p:cNvSpPr/>
          <p:nvPr/>
        </p:nvSpPr>
        <p:spPr>
          <a:xfrm>
            <a:off x="-1" y="8878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C276013-56D0-82C2-FCD3-2240AF49A052}"/>
              </a:ext>
            </a:extLst>
          </p:cNvPr>
          <p:cNvCxnSpPr>
            <a:cxnSpLocks/>
          </p:cNvCxnSpPr>
          <p:nvPr/>
        </p:nvCxnSpPr>
        <p:spPr>
          <a:xfrm>
            <a:off x="6205491" y="2441359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5B07F3C-DDC8-01D4-BED8-ED0A31247C32}"/>
              </a:ext>
            </a:extLst>
          </p:cNvPr>
          <p:cNvCxnSpPr>
            <a:cxnSpLocks/>
          </p:cNvCxnSpPr>
          <p:nvPr/>
        </p:nvCxnSpPr>
        <p:spPr>
          <a:xfrm>
            <a:off x="6241001" y="4660776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5">
            <a:extLst>
              <a:ext uri="{FF2B5EF4-FFF2-40B4-BE49-F238E27FC236}">
                <a16:creationId xmlns:a16="http://schemas.microsoft.com/office/drawing/2014/main" id="{C3841843-283A-AEB8-9D15-6DA22F93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715053"/>
            <a:ext cx="1307062" cy="12649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5" name="Gráfico 14" descr="Dólar">
            <a:extLst>
              <a:ext uri="{FF2B5EF4-FFF2-40B4-BE49-F238E27FC236}">
                <a16:creationId xmlns:a16="http://schemas.microsoft.com/office/drawing/2014/main" id="{5CFAB0FE-6CFC-ECEA-005C-B9EC21604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111" y="736976"/>
            <a:ext cx="1100702" cy="1100702"/>
          </a:xfrm>
          <a:prstGeom prst="rect">
            <a:avLst/>
          </a:prstGeom>
        </p:spPr>
      </p:pic>
      <p:sp>
        <p:nvSpPr>
          <p:cNvPr id="17" name="Oval 47">
            <a:extLst>
              <a:ext uri="{FF2B5EF4-FFF2-40B4-BE49-F238E27FC236}">
                <a16:creationId xmlns:a16="http://schemas.microsoft.com/office/drawing/2014/main" id="{B9B71716-EA45-E2A3-A18F-0EB6A3CD8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3055643"/>
            <a:ext cx="1409244" cy="1263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6" name="Gráfico 15" descr="Alvo">
            <a:extLst>
              <a:ext uri="{FF2B5EF4-FFF2-40B4-BE49-F238E27FC236}">
                <a16:creationId xmlns:a16="http://schemas.microsoft.com/office/drawing/2014/main" id="{9CADB3C6-3D26-6A20-F081-773641CEE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5543" y="3054297"/>
            <a:ext cx="1264946" cy="1264946"/>
          </a:xfrm>
          <a:prstGeom prst="rect">
            <a:avLst/>
          </a:prstGeom>
        </p:spPr>
      </p:pic>
      <p:sp>
        <p:nvSpPr>
          <p:cNvPr id="18" name="Título 4">
            <a:extLst>
              <a:ext uri="{FF2B5EF4-FFF2-40B4-BE49-F238E27FC236}">
                <a16:creationId xmlns:a16="http://schemas.microsoft.com/office/drawing/2014/main" id="{C34E2158-C984-0A18-2571-939BAD92D3C7}"/>
              </a:ext>
            </a:extLst>
          </p:cNvPr>
          <p:cNvSpPr txBox="1">
            <a:spLocks/>
          </p:cNvSpPr>
          <p:nvPr/>
        </p:nvSpPr>
        <p:spPr>
          <a:xfrm>
            <a:off x="1121458" y="2355872"/>
            <a:ext cx="2852864" cy="782638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Fiscalização</a:t>
            </a:r>
            <a:b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9B2240-4229-7714-B1F8-7DF2259387BD}"/>
              </a:ext>
            </a:extLst>
          </p:cNvPr>
          <p:cNvSpPr txBox="1"/>
          <p:nvPr/>
        </p:nvSpPr>
        <p:spPr>
          <a:xfrm>
            <a:off x="1043583" y="3346882"/>
            <a:ext cx="3008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“Tornar a fiscalização um vetor de melhoria do exercício da Arquitetura e Urbanismo”</a:t>
            </a:r>
          </a:p>
          <a:p>
            <a:pPr algn="ctr"/>
            <a:endParaRPr lang="pt-BR" dirty="0">
              <a:latin typeface="Bahnschrift" panose="020B0502040204020203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9337BF7-C610-1CED-C147-E54EADA99BDD}"/>
              </a:ext>
            </a:extLst>
          </p:cNvPr>
          <p:cNvSpPr txBox="1"/>
          <p:nvPr/>
        </p:nvSpPr>
        <p:spPr>
          <a:xfrm>
            <a:off x="6571694" y="5118218"/>
            <a:ext cx="42923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Fiscalização </a:t>
            </a:r>
            <a:r>
              <a:rPr lang="pt-BR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in loco: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Manutenção da equipe de fiscalização realizando diligências de ofício, fiscalizações planejadas numa ação </a:t>
            </a:r>
            <a:r>
              <a:rPr lang="pt-BR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pró-ativa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 , bem como, averiguação de denúncias apresentadas ao CAU/SE.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B8E9856-E4ED-E74E-0714-7D9BDF777840}"/>
              </a:ext>
            </a:extLst>
          </p:cNvPr>
          <p:cNvSpPr txBox="1"/>
          <p:nvPr/>
        </p:nvSpPr>
        <p:spPr>
          <a:xfrm>
            <a:off x="6769223" y="1191347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R$ 636.557,90/ano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Montante de Recursos Aplicados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848DC9F-FC3C-96CF-A3DE-4AB11F2CAF52}"/>
              </a:ext>
            </a:extLst>
          </p:cNvPr>
          <p:cNvSpPr txBox="1"/>
          <p:nvPr/>
        </p:nvSpPr>
        <p:spPr>
          <a:xfrm>
            <a:off x="6804733" y="3227902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APLICAÇÃO DE 34,89%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Receitas de Arrecadação Líquida</a:t>
            </a:r>
          </a:p>
        </p:txBody>
      </p:sp>
      <p:sp>
        <p:nvSpPr>
          <p:cNvPr id="19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rtl="0"/>
            <a:r>
              <a:rPr lang="pt-BR" noProof="0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098063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25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41001" y="4660776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41429" y="6486563"/>
            <a:ext cx="2365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804733" y="1874058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125% DA META DE FISCALIZAÇÕES REALIZADA</a:t>
            </a:r>
            <a:endParaRPr lang="pt-BR" dirty="0">
              <a:latin typeface="Bahnschrift" panose="020B05020402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BF5A0EA-E1BE-BF52-A51D-73EB5A9481E2}"/>
              </a:ext>
            </a:extLst>
          </p:cNvPr>
          <p:cNvSpPr txBox="1"/>
          <p:nvPr/>
        </p:nvSpPr>
        <p:spPr>
          <a:xfrm>
            <a:off x="6894688" y="3200544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100% DE APURAÇÃO DAS DENÚNCIAS PROTOCOLADAS </a:t>
            </a:r>
            <a:endParaRPr lang="pt-BR" dirty="0">
              <a:latin typeface="Bahnschrift" panose="020B0502040204020203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45258" y="199723"/>
            <a:ext cx="3826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DESEMPENHO</a:t>
            </a: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F75CF3B3-9986-BC95-F622-9BADFA2FA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2751679"/>
              </p:ext>
            </p:extLst>
          </p:nvPr>
        </p:nvGraphicFramePr>
        <p:xfrm>
          <a:off x="261890" y="434693"/>
          <a:ext cx="4633525" cy="3089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81385206-C634-97D3-FB64-7417D341DF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6468723"/>
              </p:ext>
            </p:extLst>
          </p:nvPr>
        </p:nvGraphicFramePr>
        <p:xfrm>
          <a:off x="308676" y="3573016"/>
          <a:ext cx="4586739" cy="305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AF46FAAB-D9FC-52C4-CC68-73CBBB8B49A4}"/>
              </a:ext>
            </a:extLst>
          </p:cNvPr>
          <p:cNvSpPr txBox="1"/>
          <p:nvPr/>
        </p:nvSpPr>
        <p:spPr>
          <a:xfrm>
            <a:off x="6484095" y="4903951"/>
            <a:ext cx="46474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Em 2023  a equipe de fiscalização do CAU/SE composta por uma Agente Fiscal e uma  Auxiliar de Fiscalização,  realizou 685 ações de fiscalização superando a meta de 550 ações de fiscalização, o que representou 125% da meta.</a:t>
            </a:r>
          </a:p>
        </p:txBody>
      </p:sp>
    </p:spTree>
    <p:extLst>
      <p:ext uri="{BB962C8B-B14F-4D97-AF65-F5344CB8AC3E}">
        <p14:creationId xmlns:p14="http://schemas.microsoft.com/office/powerpoint/2010/main" val="1964613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26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30339" y="3844031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76938" y="6254846"/>
            <a:ext cx="29592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Distribuição Territorial de Relatórios de Fiscalização</a:t>
            </a:r>
          </a:p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383478" y="4209323"/>
            <a:ext cx="464746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Devido à limitação de recursos, o CAU/SE busca organizar suas ações estrategicamente, de maneira a não só atender os seus objetivos plenamente, bem como, otimizar ao máximo tais ações. Em 2023, foram realizadas 24 rotinas externas de Fiscalização, sendo 04 na grande Aracaju e 15 no interior, ratificando assim, o objetivo de ramificar as ações e tentar chegar ao máximo de cidades possível.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2" y="221943"/>
            <a:ext cx="495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DESEMPENHO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3BD592-7584-6765-395F-86B49BF7E9BE}"/>
              </a:ext>
            </a:extLst>
          </p:cNvPr>
          <p:cNvSpPr txBox="1"/>
          <p:nvPr/>
        </p:nvSpPr>
        <p:spPr>
          <a:xfrm>
            <a:off x="6794071" y="2150533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UM TOTAL DE 19 MUNICÍPIOS VISITADOS (25,33%)</a:t>
            </a:r>
            <a:endParaRPr lang="pt-BR" dirty="0">
              <a:latin typeface="Bahnschrift" panose="020B05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DB75189-9774-B418-5D76-C40E08D20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43" t="25027" r="35300" b="19814"/>
          <a:stretch/>
        </p:blipFill>
        <p:spPr>
          <a:xfrm>
            <a:off x="0" y="1270000"/>
            <a:ext cx="5095782" cy="346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67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27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7337834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7732450" y="3861787"/>
            <a:ext cx="40153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76938" y="5974923"/>
            <a:ext cx="29592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Número de Relatórios de Fiscalização por cidade</a:t>
            </a:r>
          </a:p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8098434" y="4235956"/>
            <a:ext cx="329849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Em 2023 a presença profissional fora da capital do Estado atingiu um percentual de 22%, havendo em 72% dos municípios a presença de pelo menos 01 profissional ativo.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7516123" y="263408"/>
            <a:ext cx="2836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DESEMPENHO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3BD592-7584-6765-395F-86B49BF7E9BE}"/>
              </a:ext>
            </a:extLst>
          </p:cNvPr>
          <p:cNvSpPr txBox="1"/>
          <p:nvPr/>
        </p:nvSpPr>
        <p:spPr>
          <a:xfrm>
            <a:off x="7834541" y="2561322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24 ROTINAS EM 19MUNICÍPIOS VISITADOS</a:t>
            </a:r>
            <a:endParaRPr lang="pt-BR" dirty="0">
              <a:latin typeface="Bahnschrift" panose="020B05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A82F975-459B-9F37-ED00-250EAB504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97" t="11690" r="21463" b="14113"/>
          <a:stretch/>
        </p:blipFill>
        <p:spPr>
          <a:xfrm>
            <a:off x="215431" y="295729"/>
            <a:ext cx="7027333" cy="508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12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28</a:t>
            </a:r>
            <a:endParaRPr lang="pt-BR" noProof="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30339" y="3844031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147960" y="5078792"/>
            <a:ext cx="27106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Municípios por Arquiteto e Urbanista Ativos - 2023</a:t>
            </a:r>
          </a:p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383478" y="4209323"/>
            <a:ext cx="4647462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Para 2023, a meta é de 550 Fiscalizações, distribuídas em 24 rotinas, sendo 04 na Grande Aracaju e 15 em municípios do interior do Estado, abrangendo um total de 19 municípios. Para tais ações, são considerados como critérios:</a:t>
            </a:r>
            <a:r>
              <a:rPr lang="pt-BR" sz="1400" dirty="0">
                <a:latin typeface="Bahnschrift" panose="020B0502040204020203" pitchFamily="34" charset="0"/>
              </a:rPr>
              <a:t> </a:t>
            </a:r>
            <a:r>
              <a:rPr lang="pt-BR" sz="1300" dirty="0">
                <a:latin typeface="Bahnschrift" panose="020B0502040204020203" pitchFamily="34" charset="0"/>
              </a:rPr>
              <a:t>a análise da população, número de </a:t>
            </a:r>
            <a:r>
              <a:rPr lang="pt-BR" sz="1300" dirty="0" err="1">
                <a:latin typeface="Bahnschrift" panose="020B0502040204020203" pitchFamily="34" charset="0"/>
              </a:rPr>
              <a:t>RRTs</a:t>
            </a:r>
            <a:r>
              <a:rPr lang="pt-BR" sz="1300" dirty="0">
                <a:latin typeface="Bahnschrift" panose="020B0502040204020203" pitchFamily="34" charset="0"/>
              </a:rPr>
              <a:t> elaborados, ações de fiscalizações e Relatórios de Fiscalização em anos anteriores e zonas de expansão urbana.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endParaRPr lang="pt-BR" sz="13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2" y="221943"/>
            <a:ext cx="495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DESAFIOS E PERSPECTIVAS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3BD592-7584-6765-395F-86B49BF7E9BE}"/>
              </a:ext>
            </a:extLst>
          </p:cNvPr>
          <p:cNvSpPr txBox="1"/>
          <p:nvPr/>
        </p:nvSpPr>
        <p:spPr>
          <a:xfrm>
            <a:off x="6794071" y="2150533"/>
            <a:ext cx="3826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latin typeface="Bahnschrift" panose="020B0502040204020203" pitchFamily="34" charset="0"/>
              </a:rPr>
              <a:t>EQUILÍBRIO ENTRE REGIÃO METROPOLITANA E INTERIOR:</a:t>
            </a:r>
          </a:p>
          <a:p>
            <a:pPr algn="ctr"/>
            <a:r>
              <a:rPr lang="pt-BR" sz="1800" b="1" dirty="0">
                <a:latin typeface="Bahnschrift" panose="020B0502040204020203" pitchFamily="34" charset="0"/>
              </a:rPr>
              <a:t>MAIOR COBERTURA DE MUNICÍPIOS FISCALIZADOS</a:t>
            </a:r>
          </a:p>
        </p:txBody>
      </p:sp>
      <p:graphicFrame>
        <p:nvGraphicFramePr>
          <p:cNvPr id="6" name="Gráfico 14">
            <a:extLst>
              <a:ext uri="{FF2B5EF4-FFF2-40B4-BE49-F238E27FC236}">
                <a16:creationId xmlns:a16="http://schemas.microsoft.com/office/drawing/2014/main" id="{F2492883-7741-E2E5-5B0A-BBC307A347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7076145"/>
              </p:ext>
            </p:extLst>
          </p:nvPr>
        </p:nvGraphicFramePr>
        <p:xfrm>
          <a:off x="445610" y="1562683"/>
          <a:ext cx="4204559" cy="3254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99474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elogramo 1">
            <a:extLst>
              <a:ext uri="{FF2B5EF4-FFF2-40B4-BE49-F238E27FC236}">
                <a16:creationId xmlns:a16="http://schemas.microsoft.com/office/drawing/2014/main" id="{94A42A6B-192B-A29F-2413-F051DC60BF1D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55480" y="59475"/>
            <a:ext cx="5453063" cy="782637"/>
          </a:xfrm>
        </p:spPr>
        <p:txBody>
          <a:bodyPr rtlCol="0">
            <a:noAutofit/>
          </a:bodyPr>
          <a:lstStyle/>
          <a:p>
            <a:pPr algn="just" rtl="0"/>
            <a:r>
              <a:rPr lang="pt-BR" sz="36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Mensagem da Presidente</a:t>
            </a:r>
            <a:br>
              <a:rPr lang="pt-BR" sz="36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600" b="1" dirty="0">
              <a:solidFill>
                <a:schemeClr val="tx1"/>
              </a:solidFill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0" name="Espaço Reservado para Conteúdo 13">
            <a:extLst>
              <a:ext uri="{FF2B5EF4-FFF2-40B4-BE49-F238E27FC236}">
                <a16:creationId xmlns:a16="http://schemas.microsoft.com/office/drawing/2014/main" id="{24388ADA-CDF9-4107-A2B4-3EABCC3760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40978" y="1114777"/>
            <a:ext cx="9509760" cy="5364390"/>
          </a:xfrm>
        </p:spPr>
        <p:txBody>
          <a:bodyPr numCol="1" rtlCol="0">
            <a:noAutofit/>
          </a:bodyPr>
          <a:lstStyle/>
          <a:p>
            <a:pPr marL="0" indent="0" algn="just">
              <a:buNone/>
            </a:pPr>
            <a:r>
              <a:rPr lang="pt-BR" sz="1400" dirty="0"/>
              <a:t>Apresentamos neste momento o Relatório do exercício 2023, Gestão 2021-23 do Conselho de Arquitetura e Urbanismo de Sergipe.</a:t>
            </a:r>
          </a:p>
          <a:p>
            <a:pPr marL="0" indent="0" algn="just">
              <a:buNone/>
            </a:pPr>
            <a:r>
              <a:rPr lang="pt-BR" sz="1400" dirty="0"/>
              <a:t>As informações aqui reunidas, atendendo o quanto exige a legislação e pautando-se na pratica da transparência, referem-se ao último ano de gestão da ex-presidente Heloísa Diniz e retrata as ações, execução e atuação do Conselho,  na busca da Arquitetura e Urbanismo responsável e de excelência, indispensável para construção de uma sociedade cada vez mais inclusiva e promotora de melhores cidades para a vida humana.</a:t>
            </a:r>
          </a:p>
          <a:p>
            <a:pPr marL="0" indent="0" algn="just">
              <a:buNone/>
            </a:pPr>
            <a:r>
              <a:rPr lang="pt-BR" sz="1400" dirty="0"/>
              <a:t>Os resultados alcançados são frutos da execução do Planejamento Estratégico, com o apoio, competência e eficiência da reduzida equipe do CAU/SE, que com dedicação enfrentou as dificuldades para o alcance das metas com os exíguos recursos que compunham o Planejamento Orçamentário 2023, ressaltando-se que o CAU/SE está classificado como um CAU Básico, ou seja, com menor estrutura e arrecadação.</a:t>
            </a:r>
          </a:p>
          <a:p>
            <a:pPr marL="0" indent="0" algn="just">
              <a:buNone/>
            </a:pPr>
            <a:r>
              <a:rPr lang="pt-BR" sz="1400" dirty="0"/>
              <a:t>Neste período de transição, ao assumir a nova gestão 2024-2026, tomamos como premissa o reconhecimento de ações das gestões anteriores que resultaram exitosas,  ações fiscalizatórias inteligentes e presenciais alcançando outros municípios além da capital sergipana, ações de Assistência Técnica a Habitação de Interesse Social (ATHIS) contemplando projetos em municípios do interior sergipano, ações de educação com foco no ensino e formação, bem como o efetivo atendimento aos profissionais, incluindo no planejamento 2024 ações similares com mesmas naturezas e objetivos.  </a:t>
            </a:r>
          </a:p>
          <a:p>
            <a:pPr marL="0" indent="0" algn="just">
              <a:buNone/>
            </a:pPr>
            <a:r>
              <a:rPr lang="pt-BR" sz="1400" dirty="0"/>
              <a:t>Para esta Presidência, a gestão 2024-2026 representa também um retorno ao empenho de força e fé para uma atuação eficaz do Conselho, assim como o fortalecimento e valorização da Arquitetura e Urbanismo do Estado de Sergipe e do Brasil. </a:t>
            </a:r>
          </a:p>
          <a:p>
            <a:pPr marL="0" indent="0">
              <a:buNone/>
            </a:pPr>
            <a:r>
              <a:rPr lang="pt-BR" dirty="0"/>
              <a:t> </a:t>
            </a:r>
          </a:p>
          <a:p>
            <a:pPr marL="0" indent="0" algn="just">
              <a:buNone/>
            </a:pPr>
            <a:endParaRPr lang="pt-BR" sz="1400" dirty="0"/>
          </a:p>
          <a:p>
            <a:pPr marL="0" indent="0" algn="just">
              <a:buNone/>
            </a:pPr>
            <a:endParaRPr lang="pt-BR" sz="1400" dirty="0"/>
          </a:p>
          <a:p>
            <a:pPr marL="0" indent="0" algn="just">
              <a:buNone/>
            </a:pPr>
            <a:endParaRPr lang="pt-BR" sz="1400" dirty="0"/>
          </a:p>
          <a:p>
            <a:pPr marL="457200" lvl="1" indent="0" algn="just">
              <a:lnSpc>
                <a:spcPct val="110000"/>
              </a:lnSpc>
              <a:buNone/>
            </a:pPr>
            <a:endParaRPr lang="pt-BR" sz="1400" b="1" dirty="0">
              <a:latin typeface="Bahnschrift" panose="020B0502040204020203" pitchFamily="34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39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80100" y="889551"/>
            <a:ext cx="8771492" cy="105811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593976" y="34243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877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29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30339" y="3844031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-1" y="5835781"/>
            <a:ext cx="23651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Assinatura do Termo de Cooperação com o CREA-SE</a:t>
            </a:r>
          </a:p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383478" y="4100058"/>
            <a:ext cx="464746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Foi iniciado processo para Cooperação com o SEBRAE e a ENERGISA mas não foi concluído. TERMO DE COOPERAÇÃO COM O CREA foi assinado em julho de 2022. TERMO DE COOPERAÇÃO COM A EMURB foi assinado em junho de 2023, mas até o momento, essa comunicação entre o CAU/SE e a EMURB não está ocorrendo de forma efetiva, por questões diplomáticas frágeis relacionadas a elaboração do Plano Diretor de Aracaju.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2" y="221943"/>
            <a:ext cx="495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DESAFIOS E PERSPECTIVAS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3BD592-7584-6765-395F-86B49BF7E9BE}"/>
              </a:ext>
            </a:extLst>
          </p:cNvPr>
          <p:cNvSpPr txBox="1"/>
          <p:nvPr/>
        </p:nvSpPr>
        <p:spPr>
          <a:xfrm>
            <a:off x="6794071" y="2150533"/>
            <a:ext cx="3826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PARCERIAS E COLABORAÇÕES INTERINSTITUCIONAIS COMO MECANISMO DE OTIMIZAÇÃO DAS AÇÕES</a:t>
            </a:r>
            <a:endParaRPr lang="pt-BR" dirty="0">
              <a:latin typeface="Bahnschrift" panose="020B05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CCFB164-8137-9B09-C48A-6D76F6CC6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1" y="1269000"/>
            <a:ext cx="3240000" cy="43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6061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ogramo 2">
            <a:extLst>
              <a:ext uri="{FF2B5EF4-FFF2-40B4-BE49-F238E27FC236}">
                <a16:creationId xmlns:a16="http://schemas.microsoft.com/office/drawing/2014/main" id="{B785E98C-1813-D976-138B-B9DA62AE8E22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1578520" y="316321"/>
            <a:ext cx="6446893" cy="74709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</a:rPr>
              <a:t>Equipe de Fiscalização do CAU/SE</a:t>
            </a:r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30</a:t>
            </a:r>
            <a:endParaRPr lang="pt-BR" noProof="0" dirty="0"/>
          </a:p>
        </p:txBody>
      </p:sp>
      <p:sp>
        <p:nvSpPr>
          <p:cNvPr id="4" name="objeto 7" descr="Retângulo bege">
            <a:extLst>
              <a:ext uri="{FF2B5EF4-FFF2-40B4-BE49-F238E27FC236}">
                <a16:creationId xmlns:a16="http://schemas.microsoft.com/office/drawing/2014/main" id="{8DC9B4D7-0099-E760-7C41-6B84C66FFE6F}"/>
              </a:ext>
            </a:extLst>
          </p:cNvPr>
          <p:cNvSpPr/>
          <p:nvPr/>
        </p:nvSpPr>
        <p:spPr bwMode="white">
          <a:xfrm flipV="1">
            <a:off x="1690732" y="944720"/>
            <a:ext cx="8763908" cy="70882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9979254-1CE5-1919-0C2B-F4692B447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041407"/>
              </p:ext>
            </p:extLst>
          </p:nvPr>
        </p:nvGraphicFramePr>
        <p:xfrm>
          <a:off x="1598698" y="1126875"/>
          <a:ext cx="9014781" cy="5414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0224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31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30339" y="3844031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383478" y="4209323"/>
            <a:ext cx="464746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A Comissão de Ética e Disciplina - CED do CAU/SE é formada por 03 conselheiros, que são responsáveis pelos aspectos deontológicos do exercício profissional. Dentre suas atribuições, destacam-se a condução e julgamento dos processos éticos, bem como, a gestão das atividades de conscientização acerca do tema promovidas pelo Conselho, além da contribuição para a qualificação do regramento pertinente junto ao CAU/BR.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2" y="221943"/>
            <a:ext cx="495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DESAFIOS E PERSPECTIVAS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3BD592-7584-6765-395F-86B49BF7E9BE}"/>
              </a:ext>
            </a:extLst>
          </p:cNvPr>
          <p:cNvSpPr txBox="1"/>
          <p:nvPr/>
        </p:nvSpPr>
        <p:spPr>
          <a:xfrm>
            <a:off x="6794071" y="2150533"/>
            <a:ext cx="3826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1800" b="1" dirty="0">
                <a:latin typeface="Bahnschrift" panose="020B0502040204020203" pitchFamily="34" charset="0"/>
              </a:rPr>
              <a:t>O CÓDIGO DE ÉTICA FOI APROVADO PELA RESOLUÇÃO CAU/BR N</a:t>
            </a:r>
            <a:r>
              <a:rPr lang="pt-BR" sz="1800" b="1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º52</a:t>
            </a:r>
            <a:endParaRPr lang="pt-BR" sz="1800" b="1" dirty="0">
              <a:latin typeface="Bahnschrift" panose="020B0502040204020203" pitchFamily="34" charset="0"/>
            </a:endParaRPr>
          </a:p>
        </p:txBody>
      </p:sp>
      <p:sp>
        <p:nvSpPr>
          <p:cNvPr id="8" name="Título 4">
            <a:extLst>
              <a:ext uri="{FF2B5EF4-FFF2-40B4-BE49-F238E27FC236}">
                <a16:creationId xmlns:a16="http://schemas.microsoft.com/office/drawing/2014/main" id="{DAFF0638-3C78-CEA4-8B11-834945CEC32D}"/>
              </a:ext>
            </a:extLst>
          </p:cNvPr>
          <p:cNvSpPr txBox="1">
            <a:spLocks/>
          </p:cNvSpPr>
          <p:nvPr/>
        </p:nvSpPr>
        <p:spPr>
          <a:xfrm>
            <a:off x="1121457" y="2150533"/>
            <a:ext cx="2852864" cy="140826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Ética Profissional</a:t>
            </a:r>
            <a:b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2C06CA6-9487-4AD5-D389-4CD76C03B0BE}"/>
              </a:ext>
            </a:extLst>
          </p:cNvPr>
          <p:cNvSpPr txBox="1"/>
          <p:nvPr/>
        </p:nvSpPr>
        <p:spPr>
          <a:xfrm>
            <a:off x="1043582" y="3429000"/>
            <a:ext cx="3008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“Promover o exercício ético e qualificado da profissão</a:t>
            </a:r>
            <a:r>
              <a:rPr lang="pt-BR" b="1" i="1" dirty="0">
                <a:latin typeface="Bahnschrift" panose="020B0502040204020203" pitchFamily="34" charset="0"/>
                <a:cs typeface="Arial" panose="020B0604020202020204" pitchFamily="34" charset="0"/>
              </a:rPr>
              <a:t>“</a:t>
            </a:r>
            <a:endParaRPr lang="pt-BR" b="1" i="1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i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95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32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36999" y="2095130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200596" y="2344259"/>
            <a:ext cx="50265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Questões deontológicas passam, sobretudo, pela conscientização e formação de uma compreensão coletiva da conduta adequada de um grupo: entre seus membros e deste grupo para com outros grupos que compõem o corpo social.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Somente um trabalho de base, alicerçado em princípios claros, pode capacitar os indivíduos à uma atuação profissional coerente e comprometida com a manutenção e ampliação do bem estar de todos.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Esse é o desafio do CAU/SE: criar e ampliar meios de comunicação e conscientização dos profissionais, desde a formação nas Instituições de Ensino Superiores. Não obstante as suas obrigações coercitivas, quando as ações educativas não obtiveram êxito, mas, sempre priorizando a educação sobre a punição como preconiza o Código de Ética da Arquitetura e do Urbanismo.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Práticas nocivas a profissão como a Reserva Técnica, devem ser combatidas desde a formação da compreensão profissional nas Universidades até às campanhas de valorização da profissão e difusão da importância da Arquitetura e Urbanismo para a sociedade.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2" y="221943"/>
            <a:ext cx="495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DESAFIOS E PERSPECTIVAS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F3F8008-56E3-97CF-58A4-A645E3094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1" y="1452736"/>
            <a:ext cx="2838159" cy="39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9390165-2FA9-B03C-F2CB-A69BF31D8C5D}"/>
              </a:ext>
            </a:extLst>
          </p:cNvPr>
          <p:cNvSpPr txBox="1"/>
          <p:nvPr/>
        </p:nvSpPr>
        <p:spPr>
          <a:xfrm>
            <a:off x="169243" y="6167798"/>
            <a:ext cx="47572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</a:rPr>
              <a:t>Fonte: Reprodução</a:t>
            </a:r>
          </a:p>
          <a:p>
            <a:r>
              <a:rPr lang="pt-BR" sz="1100" i="1" dirty="0">
                <a:latin typeface="Bahnschrift" panose="020B0502040204020203" pitchFamily="34" charset="0"/>
              </a:rPr>
              <a:t>Versão comentada do Código de Ética: https://www.cause.gov.br/?p=14153</a:t>
            </a:r>
          </a:p>
        </p:txBody>
      </p:sp>
    </p:spTree>
    <p:extLst>
      <p:ext uri="{BB962C8B-B14F-4D97-AF65-F5344CB8AC3E}">
        <p14:creationId xmlns:p14="http://schemas.microsoft.com/office/powerpoint/2010/main" val="1655663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3BA4D0A-3B52-9C8A-D877-32C4689E1A04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C276013-56D0-82C2-FCD3-2240AF49A052}"/>
              </a:ext>
            </a:extLst>
          </p:cNvPr>
          <p:cNvCxnSpPr>
            <a:cxnSpLocks/>
          </p:cNvCxnSpPr>
          <p:nvPr/>
        </p:nvCxnSpPr>
        <p:spPr>
          <a:xfrm>
            <a:off x="6205491" y="2441359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5B07F3C-DDC8-01D4-BED8-ED0A31247C32}"/>
              </a:ext>
            </a:extLst>
          </p:cNvPr>
          <p:cNvCxnSpPr>
            <a:cxnSpLocks/>
          </p:cNvCxnSpPr>
          <p:nvPr/>
        </p:nvCxnSpPr>
        <p:spPr>
          <a:xfrm>
            <a:off x="6241001" y="4660776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5">
            <a:extLst>
              <a:ext uri="{FF2B5EF4-FFF2-40B4-BE49-F238E27FC236}">
                <a16:creationId xmlns:a16="http://schemas.microsoft.com/office/drawing/2014/main" id="{C3841843-283A-AEB8-9D15-6DA22F93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715053"/>
            <a:ext cx="1307062" cy="12649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5" name="Gráfico 14" descr="Dólar">
            <a:extLst>
              <a:ext uri="{FF2B5EF4-FFF2-40B4-BE49-F238E27FC236}">
                <a16:creationId xmlns:a16="http://schemas.microsoft.com/office/drawing/2014/main" id="{5CFAB0FE-6CFC-ECEA-005C-B9EC21604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6574" y="797175"/>
            <a:ext cx="1100702" cy="1100702"/>
          </a:xfrm>
          <a:prstGeom prst="rect">
            <a:avLst/>
          </a:prstGeom>
        </p:spPr>
      </p:pic>
      <p:sp>
        <p:nvSpPr>
          <p:cNvPr id="17" name="Oval 47">
            <a:extLst>
              <a:ext uri="{FF2B5EF4-FFF2-40B4-BE49-F238E27FC236}">
                <a16:creationId xmlns:a16="http://schemas.microsoft.com/office/drawing/2014/main" id="{B9B71716-EA45-E2A3-A18F-0EB6A3CD8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3055643"/>
            <a:ext cx="1409244" cy="1263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6" name="Gráfico 15" descr="Alvo">
            <a:extLst>
              <a:ext uri="{FF2B5EF4-FFF2-40B4-BE49-F238E27FC236}">
                <a16:creationId xmlns:a16="http://schemas.microsoft.com/office/drawing/2014/main" id="{9CADB3C6-3D26-6A20-F081-773641CEE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5543" y="3054297"/>
            <a:ext cx="1264946" cy="1264946"/>
          </a:xfrm>
          <a:prstGeom prst="rect">
            <a:avLst/>
          </a:prstGeom>
        </p:spPr>
      </p:pic>
      <p:sp>
        <p:nvSpPr>
          <p:cNvPr id="18" name="Título 4">
            <a:extLst>
              <a:ext uri="{FF2B5EF4-FFF2-40B4-BE49-F238E27FC236}">
                <a16:creationId xmlns:a16="http://schemas.microsoft.com/office/drawing/2014/main" id="{C34E2158-C984-0A18-2571-939BAD92D3C7}"/>
              </a:ext>
            </a:extLst>
          </p:cNvPr>
          <p:cNvSpPr txBox="1">
            <a:spLocks/>
          </p:cNvSpPr>
          <p:nvPr/>
        </p:nvSpPr>
        <p:spPr>
          <a:xfrm>
            <a:off x="1121458" y="2355872"/>
            <a:ext cx="2852864" cy="782638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Atendimento</a:t>
            </a:r>
            <a:b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9B2240-4229-7714-B1F8-7DF2259387BD}"/>
              </a:ext>
            </a:extLst>
          </p:cNvPr>
          <p:cNvSpPr txBox="1"/>
          <p:nvPr/>
        </p:nvSpPr>
        <p:spPr>
          <a:xfrm>
            <a:off x="1043583" y="3346882"/>
            <a:ext cx="3008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chemeClr val="tx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“Assegurar a eficácia no atendimento e no relacionamento com os Arquitetos e Urbanistas e a Sociedade</a:t>
            </a:r>
            <a:r>
              <a:rPr lang="pt-BR" b="1" i="1" dirty="0">
                <a:latin typeface="Bahnschrift" panose="020B0502040204020203" pitchFamily="34" charset="0"/>
                <a:cs typeface="Arial" panose="020B0604020202020204" pitchFamily="34" charset="0"/>
              </a:rPr>
              <a:t>“</a:t>
            </a:r>
            <a:endParaRPr lang="pt-BR" b="1" i="1" dirty="0">
              <a:solidFill>
                <a:schemeClr val="tx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i="1" dirty="0">
              <a:latin typeface="Bahnschrift" panose="020B0502040204020203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9337BF7-C610-1CED-C147-E54EADA99BDD}"/>
              </a:ext>
            </a:extLst>
          </p:cNvPr>
          <p:cNvSpPr txBox="1"/>
          <p:nvPr/>
        </p:nvSpPr>
        <p:spPr>
          <a:xfrm>
            <a:off x="6241001" y="4866434"/>
            <a:ext cx="50292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O CAU/SE disponibiliza aos profissionais, e à sociedade como um todo, o atendimento presencial, por meio telefônico, site, aplicativo de mensagem e </a:t>
            </a:r>
            <a:r>
              <a:rPr lang="pt-BR" sz="1400" dirty="0" err="1">
                <a:latin typeface="Bahnschrift" panose="020B0502040204020203" pitchFamily="34" charset="0"/>
                <a:cs typeface="Arial" panose="020B0604020202020204" pitchFamily="34" charset="0"/>
              </a:rPr>
              <a:t>email</a:t>
            </a: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. São oferecidos serviços de informações, bem como, protocolos de denúncias, emissão de carteira profissional, RRT e demais necessidades ao pleno exercício da Arquitetura e Urbanismo.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4CCED36-EC30-9556-2DBF-62BF7A981131}"/>
              </a:ext>
            </a:extLst>
          </p:cNvPr>
          <p:cNvSpPr txBox="1"/>
          <p:nvPr/>
        </p:nvSpPr>
        <p:spPr>
          <a:xfrm>
            <a:off x="6769223" y="1191347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R$ 320.263,27/ano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Montante de Recursos Aplicados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912D2CA-B942-FDF5-850F-A85DB1639E82}"/>
              </a:ext>
            </a:extLst>
          </p:cNvPr>
          <p:cNvSpPr txBox="1"/>
          <p:nvPr/>
        </p:nvSpPr>
        <p:spPr>
          <a:xfrm>
            <a:off x="6804733" y="3227902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APLICAÇÃO DE 17,55%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Receitas de Arrecadação Líquida</a:t>
            </a:r>
          </a:p>
        </p:txBody>
      </p:sp>
      <p:sp>
        <p:nvSpPr>
          <p:cNvPr id="19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rtl="0"/>
            <a:r>
              <a:rPr lang="pt-BR" noProof="0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8368269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4BF4E51-840E-3A46-BD39-9B2A58EF464C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34</a:t>
            </a:r>
          </a:p>
        </p:txBody>
      </p:sp>
      <p:sp>
        <p:nvSpPr>
          <p:cNvPr id="38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28947" y="95053"/>
            <a:ext cx="5256758" cy="782637"/>
          </a:xfrm>
        </p:spPr>
        <p:txBody>
          <a:bodyPr rtlCol="0">
            <a:normAutofit fontScale="90000"/>
          </a:bodyPr>
          <a:lstStyle/>
          <a:p>
            <a:pPr algn="l" rtl="0"/>
            <a:r>
              <a:rPr lang="pt-BR" sz="34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Carta de Serviços ao </a:t>
            </a:r>
            <a:br>
              <a:rPr lang="pt-BR" sz="34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r>
              <a:rPr lang="pt-BR" sz="34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Cidadão</a:t>
            </a:r>
            <a:br>
              <a:rPr lang="pt-BR" sz="34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400" b="1" dirty="0">
              <a:solidFill>
                <a:schemeClr val="tx1"/>
              </a:solidFill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8847AE6-179A-8D4E-A852-56428C0AE773}"/>
              </a:ext>
            </a:extLst>
          </p:cNvPr>
          <p:cNvSpPr/>
          <p:nvPr/>
        </p:nvSpPr>
        <p:spPr>
          <a:xfrm>
            <a:off x="5650994" y="3022841"/>
            <a:ext cx="600138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Serviços disponibilizados pelo Conselho e as formas de acesso, documentação exigida e compromissos para atendimento que são adotados pela instituição pública, tendo como premissas o foco no cidadão, a qualidade no atendimento e transparência da informação. Nela, a sociedade tem acesso a informações detalhadas sobre canais de comunicação e os padrões de atendimento da autarquia, para que alcance a plenitude dos seus direitos e deveres no que diz respeito a atividades de Arquitetura e Urbanismo em território nacional, seja enquanto profissional, contratante ou cidadão interessado. A Carta de Serviços Ao Cidadão do CAU está estruturada em onze capítulos, além desta apresentação. Nos dez primeiros, estão elencados em categorias os</a:t>
            </a:r>
            <a:r>
              <a:rPr lang="pt-BR" sz="1300" dirty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</a:t>
            </a: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principais serviços oferecidos pelo Conselho ao profissional e à sociedade, incluindo requisitos e prazos para acessá-los. O décimo primeiro e último capítulo aborda as formas de comunicação com o arquiteto e urbanista,  e qualquer membro da sociedade que eventualmente venha a requerer um dos serviços prestados pelo Conselho. 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AFECA045-6CB4-2AF3-7166-47CEA7EBB7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9461458"/>
              </p:ext>
            </p:extLst>
          </p:nvPr>
        </p:nvGraphicFramePr>
        <p:xfrm>
          <a:off x="230325" y="2326237"/>
          <a:ext cx="4635130" cy="3821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DF6A8834-6587-C802-40A9-837D58CAE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359" y="433992"/>
            <a:ext cx="1258847" cy="1258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E223574-A5DE-D004-5C97-4DFFD31677C2}"/>
              </a:ext>
            </a:extLst>
          </p:cNvPr>
          <p:cNvCxnSpPr>
            <a:cxnSpLocks/>
          </p:cNvCxnSpPr>
          <p:nvPr/>
        </p:nvCxnSpPr>
        <p:spPr>
          <a:xfrm>
            <a:off x="5832629" y="2743200"/>
            <a:ext cx="56461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9884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35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30339" y="3844031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41429" y="6486563"/>
            <a:ext cx="2365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383478" y="4209323"/>
            <a:ext cx="464746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highlight>
                  <a:srgbClr val="008080"/>
                </a:highlight>
                <a:latin typeface="Bahnschrift" panose="020B0502040204020203" pitchFamily="34" charset="0"/>
                <a:cs typeface="Arial" panose="020B0604020202020204" pitchFamily="34" charset="0"/>
              </a:rPr>
              <a:t>No período de janeiro a dezembro, o CAU/SE realizou um total de 3452 atendimentos, sendo que 1144 por telefone, 234 por email, 338 presenciais e 1736 por aplicativo de mensagens, meio esse que foi implantado devido ao regime de teletrabalho. Embora o número de colaboradores do setor ainda seja bastante limitado, este Conselho obteve um percentual de 100% das demandas tratadas em até 30 dias. Com relação à pesquisa de satisfação, que é feita por formulário entregue presencialmente ou por </a:t>
            </a:r>
            <a:r>
              <a:rPr lang="pt-BR" sz="1300" dirty="0" err="1">
                <a:highlight>
                  <a:srgbClr val="008080"/>
                </a:highlight>
                <a:latin typeface="Bahnschrift" panose="020B0502040204020203" pitchFamily="34" charset="0"/>
                <a:cs typeface="Arial" panose="020B0604020202020204" pitchFamily="34" charset="0"/>
              </a:rPr>
              <a:t>email</a:t>
            </a:r>
            <a:r>
              <a:rPr lang="pt-BR" sz="1300" dirty="0">
                <a:highlight>
                  <a:srgbClr val="008080"/>
                </a:highlight>
                <a:latin typeface="Bahnschrift" panose="020B0502040204020203" pitchFamily="34" charset="0"/>
                <a:cs typeface="Arial" panose="020B0604020202020204" pitchFamily="34" charset="0"/>
              </a:rPr>
              <a:t>, 100% dos usuários, que responderam à pesquisa, se disseram satisfeitos com a resolução da demanda.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2" y="221943"/>
            <a:ext cx="495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RESULTADOS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3BD592-7584-6765-395F-86B49BF7E9BE}"/>
              </a:ext>
            </a:extLst>
          </p:cNvPr>
          <p:cNvSpPr txBox="1"/>
          <p:nvPr/>
        </p:nvSpPr>
        <p:spPr>
          <a:xfrm>
            <a:off x="6802538" y="2175933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Bahnschrift" panose="020B0502040204020203" pitchFamily="34" charset="0"/>
              </a:rPr>
              <a:t>3452 ATENDIMENTOS REALIZADOS EM 2023</a:t>
            </a:r>
            <a:endParaRPr lang="pt-BR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7D148190-BC61-1E50-C6BD-FE6622703D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2712705"/>
              </p:ext>
            </p:extLst>
          </p:nvPr>
        </p:nvGraphicFramePr>
        <p:xfrm>
          <a:off x="-43527" y="1715897"/>
          <a:ext cx="5139309" cy="3426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65359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36</a:t>
            </a:r>
            <a:endParaRPr lang="pt-BR" noProof="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30339" y="3844031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383478" y="4209323"/>
            <a:ext cx="46474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O CAU/SE tem tentado, cada vez mais, garantir um canal eficiente e transparente de comunicação com os Arquitetos e Urbanistas e a Sociedade, sendo este, um de seus objetivos priorizados. Assim, foi realizado concurso público, para a vaga de assistente de atendimento, ampliando o número de colaboradores no setor. Para além, este Conselho tem buscado alternativas de automatização do seu atendimento, através de ferramentas que possam equacionar as demandas e otimizar o tempo gasto nos atendimentos ao público.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2" y="221943"/>
            <a:ext cx="495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DESAFIOS E PERSPECTIVAS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3BD592-7584-6765-395F-86B49BF7E9BE}"/>
              </a:ext>
            </a:extLst>
          </p:cNvPr>
          <p:cNvSpPr txBox="1"/>
          <p:nvPr/>
        </p:nvSpPr>
        <p:spPr>
          <a:xfrm>
            <a:off x="6794071" y="2150533"/>
            <a:ext cx="3826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OTIMIZAÇÃO ATRAVÉS DA AUTOMATIZAÇÃO DO ATENDIMENTO</a:t>
            </a:r>
            <a:endParaRPr lang="pt-BR" dirty="0">
              <a:latin typeface="Bahnschrift" panose="020B05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028D094-2101-01E8-3E7A-5B3F3368B8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" y="1269000"/>
            <a:ext cx="489345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89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ogramo 2">
            <a:extLst>
              <a:ext uri="{FF2B5EF4-FFF2-40B4-BE49-F238E27FC236}">
                <a16:creationId xmlns:a16="http://schemas.microsoft.com/office/drawing/2014/main" id="{B785E98C-1813-D976-138B-B9DA62AE8E22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1578520" y="316321"/>
            <a:ext cx="6446893" cy="74709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</a:rPr>
              <a:t>Equipe de Atendimento do CAU/SE</a:t>
            </a:r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37</a:t>
            </a:r>
          </a:p>
        </p:txBody>
      </p:sp>
      <p:sp>
        <p:nvSpPr>
          <p:cNvPr id="4" name="objeto 7" descr="Retângulo bege">
            <a:extLst>
              <a:ext uri="{FF2B5EF4-FFF2-40B4-BE49-F238E27FC236}">
                <a16:creationId xmlns:a16="http://schemas.microsoft.com/office/drawing/2014/main" id="{8DC9B4D7-0099-E760-7C41-6B84C66FFE6F}"/>
              </a:ext>
            </a:extLst>
          </p:cNvPr>
          <p:cNvSpPr/>
          <p:nvPr/>
        </p:nvSpPr>
        <p:spPr bwMode="white">
          <a:xfrm flipV="1">
            <a:off x="1690732" y="944720"/>
            <a:ext cx="8763908" cy="70882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9979254-1CE5-1919-0C2B-F4692B447A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3631893"/>
              </p:ext>
            </p:extLst>
          </p:nvPr>
        </p:nvGraphicFramePr>
        <p:xfrm>
          <a:off x="1829518" y="1726597"/>
          <a:ext cx="6524370" cy="4048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605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3BA4D0A-3B52-9C8A-D877-32C4689E1A04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C276013-56D0-82C2-FCD3-2240AF49A052}"/>
              </a:ext>
            </a:extLst>
          </p:cNvPr>
          <p:cNvCxnSpPr>
            <a:cxnSpLocks/>
          </p:cNvCxnSpPr>
          <p:nvPr/>
        </p:nvCxnSpPr>
        <p:spPr>
          <a:xfrm>
            <a:off x="6205491" y="2441359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5B07F3C-DDC8-01D4-BED8-ED0A31247C32}"/>
              </a:ext>
            </a:extLst>
          </p:cNvPr>
          <p:cNvCxnSpPr>
            <a:cxnSpLocks/>
          </p:cNvCxnSpPr>
          <p:nvPr/>
        </p:nvCxnSpPr>
        <p:spPr>
          <a:xfrm>
            <a:off x="6241001" y="4660776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5">
            <a:extLst>
              <a:ext uri="{FF2B5EF4-FFF2-40B4-BE49-F238E27FC236}">
                <a16:creationId xmlns:a16="http://schemas.microsoft.com/office/drawing/2014/main" id="{C3841843-283A-AEB8-9D15-6DA22F93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715053"/>
            <a:ext cx="1307062" cy="12649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5" name="Gráfico 14" descr="Dólar">
            <a:extLst>
              <a:ext uri="{FF2B5EF4-FFF2-40B4-BE49-F238E27FC236}">
                <a16:creationId xmlns:a16="http://schemas.microsoft.com/office/drawing/2014/main" id="{5CFAB0FE-6CFC-ECEA-005C-B9EC21604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5431" y="797175"/>
            <a:ext cx="1100702" cy="1100702"/>
          </a:xfrm>
          <a:prstGeom prst="rect">
            <a:avLst/>
          </a:prstGeom>
        </p:spPr>
      </p:pic>
      <p:sp>
        <p:nvSpPr>
          <p:cNvPr id="17" name="Oval 47">
            <a:extLst>
              <a:ext uri="{FF2B5EF4-FFF2-40B4-BE49-F238E27FC236}">
                <a16:creationId xmlns:a16="http://schemas.microsoft.com/office/drawing/2014/main" id="{B9B71716-EA45-E2A3-A18F-0EB6A3CD8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3055643"/>
            <a:ext cx="1409244" cy="1263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6" name="Gráfico 15" descr="Alvo">
            <a:extLst>
              <a:ext uri="{FF2B5EF4-FFF2-40B4-BE49-F238E27FC236}">
                <a16:creationId xmlns:a16="http://schemas.microsoft.com/office/drawing/2014/main" id="{9CADB3C6-3D26-6A20-F081-773641CEE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5543" y="3054297"/>
            <a:ext cx="1264946" cy="1264946"/>
          </a:xfrm>
          <a:prstGeom prst="rect">
            <a:avLst/>
          </a:prstGeom>
        </p:spPr>
      </p:pic>
      <p:sp>
        <p:nvSpPr>
          <p:cNvPr id="18" name="Título 4">
            <a:extLst>
              <a:ext uri="{FF2B5EF4-FFF2-40B4-BE49-F238E27FC236}">
                <a16:creationId xmlns:a16="http://schemas.microsoft.com/office/drawing/2014/main" id="{C34E2158-C984-0A18-2571-939BAD92D3C7}"/>
              </a:ext>
            </a:extLst>
          </p:cNvPr>
          <p:cNvSpPr txBox="1">
            <a:spLocks/>
          </p:cNvSpPr>
          <p:nvPr/>
        </p:nvSpPr>
        <p:spPr>
          <a:xfrm>
            <a:off x="778892" y="1650223"/>
            <a:ext cx="3537994" cy="1696659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Patrocínio e Apoio Institucional</a:t>
            </a:r>
            <a:b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9B2240-4229-7714-B1F8-7DF2259387BD}"/>
              </a:ext>
            </a:extLst>
          </p:cNvPr>
          <p:cNvSpPr txBox="1"/>
          <p:nvPr/>
        </p:nvSpPr>
        <p:spPr>
          <a:xfrm>
            <a:off x="1043583" y="3346882"/>
            <a:ext cx="30086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Bahnschrift" panose="020B0502040204020203" pitchFamily="34" charset="0"/>
                <a:cs typeface="Arial" panose="020B0604020202020204" pitchFamily="34" charset="0"/>
              </a:rPr>
              <a:t>“</a:t>
            </a:r>
            <a:r>
              <a:rPr lang="pt-BR" sz="1800" i="1" dirty="0">
                <a:latin typeface="Bahnschrift" panose="020B0502040204020203" pitchFamily="34" charset="0"/>
                <a:cs typeface="Arial" panose="020B0604020202020204" pitchFamily="34" charset="0"/>
              </a:rPr>
              <a:t>Estimular o conhecimento, o uso de processos criativos e a difusão das melhores práticas em Arquitetura e Urbanismo”.</a:t>
            </a:r>
            <a:endParaRPr lang="pt-BR" i="1" dirty="0">
              <a:latin typeface="Bahnschrift" panose="020B05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1056D99-83E8-3D3F-DDFF-668FD8D74ADD}"/>
              </a:ext>
            </a:extLst>
          </p:cNvPr>
          <p:cNvSpPr txBox="1"/>
          <p:nvPr/>
        </p:nvSpPr>
        <p:spPr>
          <a:xfrm>
            <a:off x="6769223" y="1191347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R$ 11.000,00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Montante de Recursos Aplicados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74C483F-F2AD-CAB0-028F-3CA8388E45B6}"/>
              </a:ext>
            </a:extLst>
          </p:cNvPr>
          <p:cNvSpPr txBox="1"/>
          <p:nvPr/>
        </p:nvSpPr>
        <p:spPr>
          <a:xfrm>
            <a:off x="6804733" y="3227902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APLICAÇÃO DE 0,6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Receitas de Arrecadação Líquida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2F3082A-8209-6A5B-B17B-C6052A6E32D4}"/>
              </a:ext>
            </a:extLst>
          </p:cNvPr>
          <p:cNvSpPr txBox="1"/>
          <p:nvPr/>
        </p:nvSpPr>
        <p:spPr>
          <a:xfrm>
            <a:off x="6427433" y="4824210"/>
            <a:ext cx="472098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O CAU/SE sempre acredita que parcerias com outros órgãos e instituições voltados à Arquitetura e Urbanismo e afins são  condição principal para a qualificação e construção de um mercado profissional eficaz e contribuinte do bem estar social. Assim, anualmente, o CAU/SE destina um montante direcionado ao apoio e patrocínio de projetos e ações que visam pugnar pela plenitude da Arquitetura e do Urbanismo.</a:t>
            </a:r>
          </a:p>
          <a:p>
            <a:endParaRPr lang="pt-BR" dirty="0"/>
          </a:p>
        </p:txBody>
      </p:sp>
      <p:sp>
        <p:nvSpPr>
          <p:cNvPr id="19" name="Espaço Reservado para Número de Slide 10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rtl="0"/>
            <a:r>
              <a:rPr lang="pt-BR" noProof="0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712678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elogramo 1">
            <a:extLst>
              <a:ext uri="{FF2B5EF4-FFF2-40B4-BE49-F238E27FC236}">
                <a16:creationId xmlns:a16="http://schemas.microsoft.com/office/drawing/2014/main" id="{94A42A6B-192B-A29F-2413-F051DC60BF1D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100" y="212725"/>
            <a:ext cx="5453063" cy="782637"/>
          </a:xfrm>
        </p:spPr>
        <p:txBody>
          <a:bodyPr rtlCol="0">
            <a:noAutofit/>
          </a:bodyPr>
          <a:lstStyle/>
          <a:p>
            <a:pPr algn="just" rtl="0"/>
            <a:r>
              <a:rPr lang="pt-BR" sz="36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Mensagem da Presidente</a:t>
            </a:r>
            <a:br>
              <a:rPr lang="pt-BR" sz="36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600" b="1" dirty="0">
              <a:solidFill>
                <a:schemeClr val="tx1"/>
              </a:solidFill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0" name="Espaço Reservado para Conteúdo 13">
            <a:extLst>
              <a:ext uri="{FF2B5EF4-FFF2-40B4-BE49-F238E27FC236}">
                <a16:creationId xmlns:a16="http://schemas.microsoft.com/office/drawing/2014/main" id="{24388ADA-CDF9-4107-A2B4-3EABCC37602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25923" y="1208087"/>
            <a:ext cx="9509760" cy="5201591"/>
          </a:xfrm>
        </p:spPr>
        <p:txBody>
          <a:bodyPr vert="horz" lIns="91440" tIns="45720" rIns="91440" bIns="45720" numCol="1" rtlCol="0" anchor="t">
            <a:noAutofit/>
          </a:bodyPr>
          <a:lstStyle/>
          <a:p>
            <a:pPr marL="0" lvl="1" indent="0" algn="just">
              <a:spcBef>
                <a:spcPts val="1000"/>
              </a:spcBef>
              <a:buNone/>
            </a:pPr>
            <a:endParaRPr lang="pt-BR" sz="1300" b="1" dirty="0">
              <a:latin typeface="Bahnschrift" panose="020B0502040204020203" pitchFamily="34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t-BR" sz="1400" dirty="0"/>
              <a:t>Assim agradecendo o trabalho desenvolvido em 2023 pela equipe do CAU/SE - servidoras(es), conselheiras(os) titulares e suplentes- em consonância com o CAU/BR e nossos representantes federais, seguiremos juntos no cumprimento da finalidade do CAU que consiste em fiscalizar, disciplinar e orientar o exercício da profissão no âmbito de sua competência territorial, bem como pugnar pela valorização de Arquitetura e Urbanismo.</a:t>
            </a:r>
          </a:p>
          <a:p>
            <a:pPr marL="0" indent="0">
              <a:buNone/>
            </a:pPr>
            <a:r>
              <a:rPr lang="pt-BR" sz="1400" b="1" i="1" dirty="0"/>
              <a:t> Seguimos Fortes!!</a:t>
            </a:r>
            <a:endParaRPr lang="pt-BR" sz="1400" dirty="0"/>
          </a:p>
          <a:p>
            <a:pPr marL="0" indent="0" algn="r">
              <a:spcBef>
                <a:spcPts val="0"/>
              </a:spcBef>
              <a:buNone/>
            </a:pPr>
            <a:r>
              <a:rPr lang="pt-BR" sz="1400" b="1" i="1" dirty="0"/>
              <a:t>Karinne Santiago Almeida</a:t>
            </a:r>
            <a:endParaRPr lang="pt-BR" sz="1400" dirty="0"/>
          </a:p>
          <a:p>
            <a:pPr marL="0" indent="0" algn="r">
              <a:spcBef>
                <a:spcPts val="0"/>
              </a:spcBef>
              <a:buNone/>
            </a:pPr>
            <a:r>
              <a:rPr lang="pt-BR" sz="1400" b="1" i="1" dirty="0"/>
              <a:t>Presidente do CAU/SE</a:t>
            </a:r>
            <a:endParaRPr lang="pt-BR" sz="1400" dirty="0"/>
          </a:p>
          <a:p>
            <a:pPr marL="0" indent="0" algn="r">
              <a:spcBef>
                <a:spcPts val="0"/>
              </a:spcBef>
              <a:buNone/>
            </a:pPr>
            <a:r>
              <a:rPr lang="pt-BR" sz="1400" b="1" i="1" dirty="0"/>
              <a:t>(2024-2026)</a:t>
            </a:r>
          </a:p>
          <a:p>
            <a:pPr marL="0" indent="0" algn="r">
              <a:spcBef>
                <a:spcPts val="0"/>
              </a:spcBef>
              <a:buNone/>
            </a:pPr>
            <a:endParaRPr lang="pt-BR" sz="1400" dirty="0"/>
          </a:p>
          <a:p>
            <a:pPr marL="0" lvl="1" indent="0" algn="just">
              <a:spcBef>
                <a:spcPts val="1000"/>
              </a:spcBef>
              <a:buNone/>
            </a:pPr>
            <a:endParaRPr lang="pt-BR" sz="1300" b="1" dirty="0">
              <a:latin typeface="Bahnschrift" panose="020B0502040204020203" pitchFamily="34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  <a:p>
            <a:pPr marL="457200" lvl="1" indent="0" algn="just">
              <a:buNone/>
            </a:pPr>
            <a:endParaRPr lang="pt-BR" sz="1300" b="1" dirty="0">
              <a:latin typeface="Bahnschrift" panose="020B0502040204020203" pitchFamily="34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39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80100" y="889551"/>
            <a:ext cx="8771492" cy="105811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593976" y="34243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92069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3BA4D0A-3B52-9C8A-D877-32C4689E1A04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C276013-56D0-82C2-FCD3-2240AF49A052}"/>
              </a:ext>
            </a:extLst>
          </p:cNvPr>
          <p:cNvCxnSpPr>
            <a:cxnSpLocks/>
          </p:cNvCxnSpPr>
          <p:nvPr/>
        </p:nvCxnSpPr>
        <p:spPr>
          <a:xfrm>
            <a:off x="6205491" y="2441359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5B07F3C-DDC8-01D4-BED8-ED0A31247C32}"/>
              </a:ext>
            </a:extLst>
          </p:cNvPr>
          <p:cNvCxnSpPr>
            <a:cxnSpLocks/>
          </p:cNvCxnSpPr>
          <p:nvPr/>
        </p:nvCxnSpPr>
        <p:spPr>
          <a:xfrm>
            <a:off x="6241001" y="4660776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5">
            <a:extLst>
              <a:ext uri="{FF2B5EF4-FFF2-40B4-BE49-F238E27FC236}">
                <a16:creationId xmlns:a16="http://schemas.microsoft.com/office/drawing/2014/main" id="{C3841843-283A-AEB8-9D15-6DA22F93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715053"/>
            <a:ext cx="1307062" cy="12649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5" name="Gráfico 14" descr="Dólar">
            <a:extLst>
              <a:ext uri="{FF2B5EF4-FFF2-40B4-BE49-F238E27FC236}">
                <a16:creationId xmlns:a16="http://schemas.microsoft.com/office/drawing/2014/main" id="{5CFAB0FE-6CFC-ECEA-005C-B9EC21604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5431" y="797175"/>
            <a:ext cx="1100702" cy="1100702"/>
          </a:xfrm>
          <a:prstGeom prst="rect">
            <a:avLst/>
          </a:prstGeom>
        </p:spPr>
      </p:pic>
      <p:sp>
        <p:nvSpPr>
          <p:cNvPr id="17" name="Oval 47">
            <a:extLst>
              <a:ext uri="{FF2B5EF4-FFF2-40B4-BE49-F238E27FC236}">
                <a16:creationId xmlns:a16="http://schemas.microsoft.com/office/drawing/2014/main" id="{B9B71716-EA45-E2A3-A18F-0EB6A3CD8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3055643"/>
            <a:ext cx="1409244" cy="1263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6" name="Gráfico 15" descr="Alvo">
            <a:extLst>
              <a:ext uri="{FF2B5EF4-FFF2-40B4-BE49-F238E27FC236}">
                <a16:creationId xmlns:a16="http://schemas.microsoft.com/office/drawing/2014/main" id="{9CADB3C6-3D26-6A20-F081-773641CEE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5543" y="3054297"/>
            <a:ext cx="1264946" cy="1264946"/>
          </a:xfrm>
          <a:prstGeom prst="rect">
            <a:avLst/>
          </a:prstGeom>
        </p:spPr>
      </p:pic>
      <p:sp>
        <p:nvSpPr>
          <p:cNvPr id="18" name="Título 4">
            <a:extLst>
              <a:ext uri="{FF2B5EF4-FFF2-40B4-BE49-F238E27FC236}">
                <a16:creationId xmlns:a16="http://schemas.microsoft.com/office/drawing/2014/main" id="{C34E2158-C984-0A18-2571-939BAD92D3C7}"/>
              </a:ext>
            </a:extLst>
          </p:cNvPr>
          <p:cNvSpPr txBox="1">
            <a:spLocks/>
          </p:cNvSpPr>
          <p:nvPr/>
        </p:nvSpPr>
        <p:spPr>
          <a:xfrm>
            <a:off x="1007437" y="2271659"/>
            <a:ext cx="3080904" cy="782638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Comunicação</a:t>
            </a:r>
            <a:b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9B2240-4229-7714-B1F8-7DF2259387BD}"/>
              </a:ext>
            </a:extLst>
          </p:cNvPr>
          <p:cNvSpPr txBox="1"/>
          <p:nvPr/>
        </p:nvSpPr>
        <p:spPr>
          <a:xfrm>
            <a:off x="1043583" y="3346882"/>
            <a:ext cx="3008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Bahnschrift" panose="020B0502040204020203" pitchFamily="34" charset="0"/>
                <a:cs typeface="Arial" panose="020B0604020202020204" pitchFamily="34" charset="0"/>
              </a:rPr>
              <a:t>“</a:t>
            </a:r>
            <a:r>
              <a:rPr lang="pt-BR" sz="1800" i="1" dirty="0">
                <a:latin typeface="Bahnschrift" panose="020B0502040204020203" pitchFamily="34" charset="0"/>
                <a:cs typeface="Arial" panose="020B0604020202020204" pitchFamily="34" charset="0"/>
              </a:rPr>
              <a:t>Assegurar a eficácia no relacionamento na comunicação com à sociedade”.</a:t>
            </a:r>
            <a:endParaRPr lang="pt-BR" i="1" dirty="0">
              <a:latin typeface="Bahnschrift" panose="020B05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1056D99-83E8-3D3F-DDFF-668FD8D74ADD}"/>
              </a:ext>
            </a:extLst>
          </p:cNvPr>
          <p:cNvSpPr txBox="1"/>
          <p:nvPr/>
        </p:nvSpPr>
        <p:spPr>
          <a:xfrm>
            <a:off x="6769223" y="1191347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R$ 43.449,32/ano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Montante de Recursos Aplicados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74C483F-F2AD-CAB0-028F-3CA8388E45B6}"/>
              </a:ext>
            </a:extLst>
          </p:cNvPr>
          <p:cNvSpPr txBox="1"/>
          <p:nvPr/>
        </p:nvSpPr>
        <p:spPr>
          <a:xfrm>
            <a:off x="6804733" y="3227902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MÍNIMO DE APLICAÇÃO DE 2,9%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Receitas de Arrecadação Líquida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9337BF7-C610-1CED-C147-E54EADA99BDD}"/>
              </a:ext>
            </a:extLst>
          </p:cNvPr>
          <p:cNvSpPr txBox="1"/>
          <p:nvPr/>
        </p:nvSpPr>
        <p:spPr>
          <a:xfrm>
            <a:off x="5763826" y="5251154"/>
            <a:ext cx="5908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i="1" dirty="0">
                <a:latin typeface="Bahnschrift" panose="020B0502040204020203" pitchFamily="34" charset="0"/>
              </a:rPr>
              <a:t>Site: </a:t>
            </a:r>
            <a:r>
              <a:rPr lang="pt-BR" sz="1600" dirty="0">
                <a:latin typeface="Bahnschrift" panose="020B0502040204020203" pitchFamily="34" charset="0"/>
                <a:hlinkClick r:id="rId6"/>
              </a:rPr>
              <a:t>https://www.cause.gov.br/</a:t>
            </a:r>
            <a:endParaRPr lang="pt-BR" sz="1600" dirty="0">
              <a:latin typeface="Bahnschrift" panose="020B0502040204020203" pitchFamily="34" charset="0"/>
            </a:endParaRPr>
          </a:p>
          <a:p>
            <a:pPr algn="ctr"/>
            <a:r>
              <a:rPr lang="pt-BR" sz="1600" i="1" dirty="0">
                <a:latin typeface="Bahnschrift" panose="020B0502040204020203" pitchFamily="34" charset="0"/>
              </a:rPr>
              <a:t>Transparência: </a:t>
            </a:r>
            <a:r>
              <a:rPr lang="pt-BR" sz="1600" i="1" dirty="0">
                <a:latin typeface="Bahnschrift" panose="020B0502040204020203" pitchFamily="34" charset="0"/>
                <a:hlinkClick r:id="rId7"/>
              </a:rPr>
              <a:t>http://transparencia.cause.gov.br/</a:t>
            </a:r>
            <a:endParaRPr lang="pt-BR" sz="1600" i="1" dirty="0">
              <a:latin typeface="Bahnschrift" panose="020B0502040204020203" pitchFamily="34" charset="0"/>
            </a:endParaRPr>
          </a:p>
          <a:p>
            <a:pPr algn="ctr"/>
            <a:r>
              <a:rPr lang="pt-BR" sz="1600" i="1" dirty="0">
                <a:latin typeface="Bahnschrift" panose="020B0502040204020203" pitchFamily="34" charset="0"/>
              </a:rPr>
              <a:t>Instagram: https://www.instagram.com/causergipeoficial/</a:t>
            </a:r>
          </a:p>
        </p:txBody>
      </p:sp>
      <p:sp>
        <p:nvSpPr>
          <p:cNvPr id="23" name="Espaço Reservado para Número de Slide 10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rtl="0"/>
            <a:r>
              <a:rPr lang="pt-BR" noProof="0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428570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40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30339" y="3844031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41429" y="6486563"/>
            <a:ext cx="2365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383478" y="4209323"/>
            <a:ext cx="46474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No CAU/SE, a Comunicação é responsável pela articulação com à comunidade profissional e a sociedade como um todo, principalmente com usuários do interior do Estado que não podem estar em constante contato presencial com o Conselho nos eventos realizados ou nos atendimentos em nossa sede. 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Com a IN-TCU 84/2020 que regulamenta a nova forma de apresentação da Prestação de Contas dos Conselhos, a Comunicação do CAU/SE, passa a ter papel ainda mais fundamental na prestação de contas da Autarquia.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2" y="221943"/>
            <a:ext cx="5262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b="1" dirty="0">
                <a:latin typeface="Bauhaus 93" panose="04030905020B02020C02" pitchFamily="82" charset="0"/>
              </a:rPr>
              <a:t>DESEMPENHO E RESULTADOS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3BD592-7584-6765-395F-86B49BF7E9BE}"/>
              </a:ext>
            </a:extLst>
          </p:cNvPr>
          <p:cNvSpPr txBox="1"/>
          <p:nvPr/>
        </p:nvSpPr>
        <p:spPr>
          <a:xfrm>
            <a:off x="6794071" y="2150533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CLAREZA E TRANSPARÊNCIA DA INFORMAÇÃO</a:t>
            </a:r>
            <a:endParaRPr lang="pt-BR" dirty="0">
              <a:latin typeface="Bahnschrift" panose="020B0502040204020203" pitchFamily="34" charset="0"/>
            </a:endParaRP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id="{C45A203C-17A3-9185-1B38-A21190D6BF0B}"/>
              </a:ext>
            </a:extLst>
          </p:cNvPr>
          <p:cNvSpPr txBox="1">
            <a:spLocks/>
          </p:cNvSpPr>
          <p:nvPr/>
        </p:nvSpPr>
        <p:spPr>
          <a:xfrm>
            <a:off x="645249" y="4448978"/>
            <a:ext cx="3805281" cy="1418514"/>
          </a:xfrm>
          <a:prstGeom prst="rect">
            <a:avLst/>
          </a:prstGeom>
        </p:spPr>
        <p:txBody>
          <a:bodyPr numCol="1" spcCol="72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200" dirty="0">
                <a:latin typeface="Bahnschrift" panose="020B0502040204020203" pitchFamily="34" charset="0"/>
                <a:cs typeface="Arial" panose="020B0604020202020204" pitchFamily="34" charset="0"/>
              </a:rPr>
              <a:t>O conjunto autárquico CAU tem como objetivo estratégico nacional “</a:t>
            </a:r>
            <a:r>
              <a:rPr lang="pt-BR" sz="1200" i="1" dirty="0">
                <a:latin typeface="Bahnschrift" panose="020B0502040204020203" pitchFamily="34" charset="0"/>
                <a:cs typeface="Arial" panose="020B0604020202020204" pitchFamily="34" charset="0"/>
              </a:rPr>
              <a:t>Assegurar a eficácia no relacionamento na comunicação com à sociedade”. </a:t>
            </a:r>
            <a:r>
              <a:rPr lang="pt-BR" sz="1200" dirty="0">
                <a:latin typeface="Bahnschrift" panose="020B0502040204020203" pitchFamily="34" charset="0"/>
                <a:cs typeface="Arial" panose="020B0604020202020204" pitchFamily="34" charset="0"/>
              </a:rPr>
              <a:t>Dentro disso busca constantemente processos e tecnologias de efetivação deste objetivo.</a:t>
            </a:r>
            <a:endParaRPr lang="pt-BR" sz="1200" i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8524C57-5077-07AE-00BA-BB59EED54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9" y="1347385"/>
            <a:ext cx="4143280" cy="2762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55123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41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30339" y="3844031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41429" y="6486563"/>
            <a:ext cx="2365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383478" y="4209323"/>
            <a:ext cx="464746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Em atendimento às Leis 12.527/2011 e 14.129/2021 o CAU/SE disponibiliza uma plataforma na internet, através da qual, toda a sociedade pode ter acesso às informações produzidas pelo Conselho. São exceções, apenas documentos classificados como sigilosos, bem como, informações pessoais protegidas pela LGPD – Lei Geral de Proteção de Dados Pessoais (Lei 13.709/2018).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2" y="221943"/>
            <a:ext cx="4953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b="1" dirty="0">
                <a:latin typeface="Bauhaus 93" panose="04030905020B02020C02" pitchFamily="82" charset="0"/>
              </a:rPr>
              <a:t>PORTAL DE TRANSPARÊNCIA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3BD592-7584-6765-395F-86B49BF7E9BE}"/>
              </a:ext>
            </a:extLst>
          </p:cNvPr>
          <p:cNvSpPr txBox="1"/>
          <p:nvPr/>
        </p:nvSpPr>
        <p:spPr>
          <a:xfrm>
            <a:off x="6794071" y="2150533"/>
            <a:ext cx="3826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PERMITE QUE A SOCIEDADE TENHA ACESSO À TODAS AS INFORMAÇÕES DO CAU/SE NÃO CLASSIFICADAS COMO SIGILOSAS</a:t>
            </a:r>
            <a:endParaRPr lang="pt-BR" dirty="0">
              <a:latin typeface="Bahnschrift" panose="020B0502040204020203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66A8AD6-D931-8CCA-E388-965193630135}"/>
              </a:ext>
            </a:extLst>
          </p:cNvPr>
          <p:cNvSpPr txBox="1"/>
          <p:nvPr/>
        </p:nvSpPr>
        <p:spPr>
          <a:xfrm>
            <a:off x="1179590" y="4492913"/>
            <a:ext cx="344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Bahnschrift" panose="020B0502040204020203" pitchFamily="34" charset="0"/>
              </a:rPr>
              <a:t>https://transparencia.cause.gov.br/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6A580F4-8A88-5D51-2F44-D1C182A04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1" y="1913378"/>
            <a:ext cx="4499199" cy="19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1C2E7063-F75B-6E1F-5B98-99BA0CC3D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0" y="4392190"/>
            <a:ext cx="540000" cy="5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15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42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36999" y="2095130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237000" y="2414074"/>
            <a:ext cx="4953739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O site do CAU/SE é a plataforma que centraliza todas as informações deste Conselho, e para onde são encaminhados os usuários através de links em matérias e redes sociais. No site é possível ter acesso a todos os eventos realizados pelo CAU/SE, bem como, à carta de serviços do Conselho e realizar consultas ao Portal de Transparência, solicitação de serviços e cadastramento de denúncias.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Com postagens quase que diárias, o setor visa transmitir todo o trabalho realizado pelo Conselho na busca pelo atendimento pleno de sua atividade-fim: a fiscalização da atuação profissional.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Além das funções elencadas acima, a Comunicação do CAU/SE alimenta também o site de transparência do Conselho, em atenção ao que determina a Lei Federal nº 12.527/11.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O CAU/SE possui ainda, um perfil no Instagram, o que possibilita uma aproximação mais direta com seu público-alvo, tendo em vista o grande alcance dessa plataforma, permitindo comunicar de maneira direta e menos formal, bem como, com uma maior interação.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2" y="221943"/>
            <a:ext cx="495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DESAFIOS E PERSPECTIVAS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C9DD90-453B-89DD-2FF9-B41A1FFF106A}"/>
              </a:ext>
            </a:extLst>
          </p:cNvPr>
          <p:cNvSpPr txBox="1"/>
          <p:nvPr/>
        </p:nvSpPr>
        <p:spPr>
          <a:xfrm>
            <a:off x="2861625" y="6288384"/>
            <a:ext cx="23651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Perfil do CAU/SE no Instagram</a:t>
            </a:r>
          </a:p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2CC92C5-2BBD-78E1-FCA8-5D84DCB49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630">
            <a:off x="214728" y="679572"/>
            <a:ext cx="2025281" cy="3417663"/>
          </a:xfrm>
          <a:prstGeom prst="rect">
            <a:avLst/>
          </a:prstGeom>
        </p:spPr>
      </p:pic>
      <p:pic>
        <p:nvPicPr>
          <p:cNvPr id="23" name="Imagem 22" descr="Multidão de pessoas&#10;&#10;Descrição gerada automaticamente com confiança média">
            <a:extLst>
              <a:ext uri="{FF2B5EF4-FFF2-40B4-BE49-F238E27FC236}">
                <a16:creationId xmlns:a16="http://schemas.microsoft.com/office/drawing/2014/main" id="{3E08A79F-408D-E4ED-DBE5-D4F0FC6BE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726">
            <a:off x="2369214" y="796644"/>
            <a:ext cx="2368628" cy="468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84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3BA4D0A-3B52-9C8A-D877-32C4689E1A04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C276013-56D0-82C2-FCD3-2240AF49A052}"/>
              </a:ext>
            </a:extLst>
          </p:cNvPr>
          <p:cNvCxnSpPr>
            <a:cxnSpLocks/>
          </p:cNvCxnSpPr>
          <p:nvPr/>
        </p:nvCxnSpPr>
        <p:spPr>
          <a:xfrm>
            <a:off x="6205491" y="2441359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5B07F3C-DDC8-01D4-BED8-ED0A31247C32}"/>
              </a:ext>
            </a:extLst>
          </p:cNvPr>
          <p:cNvCxnSpPr>
            <a:cxnSpLocks/>
          </p:cNvCxnSpPr>
          <p:nvPr/>
        </p:nvCxnSpPr>
        <p:spPr>
          <a:xfrm>
            <a:off x="6241001" y="4660776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5">
            <a:extLst>
              <a:ext uri="{FF2B5EF4-FFF2-40B4-BE49-F238E27FC236}">
                <a16:creationId xmlns:a16="http://schemas.microsoft.com/office/drawing/2014/main" id="{C3841843-283A-AEB8-9D15-6DA22F93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715053"/>
            <a:ext cx="1307062" cy="12649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5" name="Gráfico 14" descr="Dólar">
            <a:extLst>
              <a:ext uri="{FF2B5EF4-FFF2-40B4-BE49-F238E27FC236}">
                <a16:creationId xmlns:a16="http://schemas.microsoft.com/office/drawing/2014/main" id="{5CFAB0FE-6CFC-ECEA-005C-B9EC21604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111" y="736976"/>
            <a:ext cx="1100702" cy="1100702"/>
          </a:xfrm>
          <a:prstGeom prst="rect">
            <a:avLst/>
          </a:prstGeom>
        </p:spPr>
      </p:pic>
      <p:sp>
        <p:nvSpPr>
          <p:cNvPr id="17" name="Oval 47">
            <a:extLst>
              <a:ext uri="{FF2B5EF4-FFF2-40B4-BE49-F238E27FC236}">
                <a16:creationId xmlns:a16="http://schemas.microsoft.com/office/drawing/2014/main" id="{B9B71716-EA45-E2A3-A18F-0EB6A3CD8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3055643"/>
            <a:ext cx="1409244" cy="1263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6" name="Gráfico 15" descr="Alvo">
            <a:extLst>
              <a:ext uri="{FF2B5EF4-FFF2-40B4-BE49-F238E27FC236}">
                <a16:creationId xmlns:a16="http://schemas.microsoft.com/office/drawing/2014/main" id="{9CADB3C6-3D26-6A20-F081-773641CEE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5543" y="3054297"/>
            <a:ext cx="1264946" cy="1264946"/>
          </a:xfrm>
          <a:prstGeom prst="rect">
            <a:avLst/>
          </a:prstGeom>
        </p:spPr>
      </p:pic>
      <p:sp>
        <p:nvSpPr>
          <p:cNvPr id="18" name="Título 4">
            <a:extLst>
              <a:ext uri="{FF2B5EF4-FFF2-40B4-BE49-F238E27FC236}">
                <a16:creationId xmlns:a16="http://schemas.microsoft.com/office/drawing/2014/main" id="{C34E2158-C984-0A18-2571-939BAD92D3C7}"/>
              </a:ext>
            </a:extLst>
          </p:cNvPr>
          <p:cNvSpPr txBox="1">
            <a:spLocks/>
          </p:cNvSpPr>
          <p:nvPr/>
        </p:nvSpPr>
        <p:spPr>
          <a:xfrm>
            <a:off x="-1" y="1859601"/>
            <a:ext cx="5095783" cy="2295913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ATHIS</a:t>
            </a:r>
          </a:p>
          <a:p>
            <a:pPr algn="ctr"/>
            <a:r>
              <a:rPr lang="pt-BR" sz="20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Assistência Técnica para Habitação de Interesse Social</a:t>
            </a:r>
            <a:b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9B2240-4229-7714-B1F8-7DF2259387BD}"/>
              </a:ext>
            </a:extLst>
          </p:cNvPr>
          <p:cNvSpPr txBox="1"/>
          <p:nvPr/>
        </p:nvSpPr>
        <p:spPr>
          <a:xfrm>
            <a:off x="1043583" y="3346882"/>
            <a:ext cx="3008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Bahnschrift" panose="020B0502040204020203" pitchFamily="34" charset="0"/>
                <a:cs typeface="Arial" panose="020B0604020202020204" pitchFamily="34" charset="0"/>
              </a:rPr>
              <a:t>“</a:t>
            </a:r>
            <a:r>
              <a:rPr lang="pt-BR" sz="1800" i="1" dirty="0">
                <a:latin typeface="Bahnschrift" panose="020B0502040204020203" pitchFamily="34" charset="0"/>
                <a:cs typeface="Arial" panose="020B0604020202020204" pitchFamily="34" charset="0"/>
              </a:rPr>
              <a:t>Fomentar o acesso da sociedade à Arquitetura e Urbanismo”.</a:t>
            </a:r>
            <a:endParaRPr lang="pt-BR" i="1" dirty="0">
              <a:latin typeface="Bahnschrift" panose="020B05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1056D99-83E8-3D3F-DDFF-668FD8D74ADD}"/>
              </a:ext>
            </a:extLst>
          </p:cNvPr>
          <p:cNvSpPr txBox="1"/>
          <p:nvPr/>
        </p:nvSpPr>
        <p:spPr>
          <a:xfrm>
            <a:off x="6769223" y="1191347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R$ 45.000,00/ano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Previsão de Aplicação de Recurso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74C483F-F2AD-CAB0-028F-3CA8388E45B6}"/>
              </a:ext>
            </a:extLst>
          </p:cNvPr>
          <p:cNvSpPr txBox="1"/>
          <p:nvPr/>
        </p:nvSpPr>
        <p:spPr>
          <a:xfrm>
            <a:off x="6804733" y="3227902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APLICAÇÃO DE 0,2%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Receitas de Arrecadação Líquida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9337BF7-C610-1CED-C147-E54EADA99BDD}"/>
              </a:ext>
            </a:extLst>
          </p:cNvPr>
          <p:cNvSpPr txBox="1"/>
          <p:nvPr/>
        </p:nvSpPr>
        <p:spPr>
          <a:xfrm>
            <a:off x="5770456" y="4974155"/>
            <a:ext cx="590809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O CAU/SE tem se empenhado na efetivação da Lei 11.888/08 que assegura às famílias de baixa renda o direito ao acesso à assistência técnica qualificada e gratuita para projeto e construção de habitações de interesse social. Como uma de suas principais iniciativas neste sentido, o conjunto autárquico CAU,  tem priorizado em seu planejamento a destinação de um mínimo de 2% do seu orçamento em ações de Assistência Técnica. </a:t>
            </a:r>
          </a:p>
          <a:p>
            <a:pPr algn="ctr"/>
            <a:endParaRPr lang="pt-BR" sz="1300" i="1" dirty="0">
              <a:latin typeface="Bahnschrift" panose="020B0502040204020203" pitchFamily="34" charset="0"/>
            </a:endParaRPr>
          </a:p>
        </p:txBody>
      </p:sp>
      <p:sp>
        <p:nvSpPr>
          <p:cNvPr id="19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rtl="0"/>
            <a:r>
              <a:rPr lang="pt-BR" noProof="0" dirty="0"/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878215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44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95709" y="3763923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387149" y="3429000"/>
            <a:ext cx="495374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Em função de ocorrências alheias ao CAU/SE, o contrato firmado em 2022, entre o CAU/SE junto com a Prefeitura de São Cristóvão e a ONG Soluções Urbanas,  não concluído em 2023, e encontrando-se em vias de conclusão. Este consiste num projeto piloto e visa  a qualificação de profissionais e prestação de serviços de ATHIS na comunidade Portelinha, na cidade de São Cristóvão. O curso de formação contou com a participação de cerca de 50 profissionais da Arquitetura e Urbanismo, bem como, de outras áreas afins. O projeto tem por objetivo não só qualificar esses profissionais, como também, levar melhorias habitacionais a cerca de 35 famílias dessa comunidade. O Projeto contou com três fases: formação profissional; diagnóstico das moradias e projetos de intervenção (esta ainda em execução).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2" y="221943"/>
            <a:ext cx="495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RESULTADOS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C9DD90-453B-89DD-2FF9-B41A1FFF106A}"/>
              </a:ext>
            </a:extLst>
          </p:cNvPr>
          <p:cNvSpPr txBox="1"/>
          <p:nvPr/>
        </p:nvSpPr>
        <p:spPr>
          <a:xfrm>
            <a:off x="3826651" y="5866924"/>
            <a:ext cx="1182551" cy="267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591C968-9E92-B31E-A7A7-D2D732667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3" y="138729"/>
            <a:ext cx="4336941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B68A6F8-966C-4031-E5B4-C2C874278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7" y="2327013"/>
            <a:ext cx="32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40A356E-6EC4-E5CA-6540-298286970C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02" y="3337458"/>
            <a:ext cx="32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A70E0973-9495-111F-2127-39285D5BC9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3" y="4897545"/>
            <a:ext cx="32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3876517D-2BAA-9385-B0E7-4601981E49C8}"/>
              </a:ext>
            </a:extLst>
          </p:cNvPr>
          <p:cNvSpPr txBox="1"/>
          <p:nvPr/>
        </p:nvSpPr>
        <p:spPr>
          <a:xfrm>
            <a:off x="6794071" y="2150533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CERCA DE 35 FAMÍLIAS BENEFICIADAS</a:t>
            </a:r>
            <a:endParaRPr lang="pt-BR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0760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45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642823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7128143" y="3763923"/>
            <a:ext cx="4353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7128143" y="4216460"/>
            <a:ext cx="4353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Outra ação de fomento e incentivo à prática do ATHIS foi o edital “Desafio Universitário ATHIS na Prática”, onde duas propostas de intervenção foram selecionadas, e receberam R$ 10.000,00 cada uma, para a promoção de melhorias em habitações situadas em zona de vulnerabilidade. As propostas contemplaram a reforma de banheiros e equipamentos de uso coletivo das comunidades.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6528104" y="167079"/>
            <a:ext cx="495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RESULTADOS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C9DD90-453B-89DD-2FF9-B41A1FFF106A}"/>
              </a:ext>
            </a:extLst>
          </p:cNvPr>
          <p:cNvSpPr txBox="1"/>
          <p:nvPr/>
        </p:nvSpPr>
        <p:spPr>
          <a:xfrm>
            <a:off x="351590" y="5620872"/>
            <a:ext cx="25196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Banheiro reformado com recursos do edital</a:t>
            </a:r>
          </a:p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Autores do projeto - CAU/SE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876517D-2BAA-9385-B0E7-4601981E49C8}"/>
              </a:ext>
            </a:extLst>
          </p:cNvPr>
          <p:cNvSpPr txBox="1"/>
          <p:nvPr/>
        </p:nvSpPr>
        <p:spPr>
          <a:xfrm>
            <a:off x="7391855" y="2456874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EDITAL DESAFIO UNIVERSITÁRIO ATHIS NA PRÁTICA</a:t>
            </a:r>
            <a:endParaRPr lang="pt-BR" dirty="0">
              <a:latin typeface="Bahnschrift" panose="020B05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EC68E74-712A-FB8C-2555-09B79CB2E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90" y="1372091"/>
            <a:ext cx="5725050" cy="3611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0720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3BA4D0A-3B52-9C8A-D877-32C4689E1A04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C276013-56D0-82C2-FCD3-2240AF49A052}"/>
              </a:ext>
            </a:extLst>
          </p:cNvPr>
          <p:cNvCxnSpPr>
            <a:cxnSpLocks/>
          </p:cNvCxnSpPr>
          <p:nvPr/>
        </p:nvCxnSpPr>
        <p:spPr>
          <a:xfrm>
            <a:off x="6205491" y="2441359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5B07F3C-DDC8-01D4-BED8-ED0A31247C32}"/>
              </a:ext>
            </a:extLst>
          </p:cNvPr>
          <p:cNvCxnSpPr>
            <a:cxnSpLocks/>
          </p:cNvCxnSpPr>
          <p:nvPr/>
        </p:nvCxnSpPr>
        <p:spPr>
          <a:xfrm>
            <a:off x="6241001" y="4660776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5">
            <a:extLst>
              <a:ext uri="{FF2B5EF4-FFF2-40B4-BE49-F238E27FC236}">
                <a16:creationId xmlns:a16="http://schemas.microsoft.com/office/drawing/2014/main" id="{C3841843-283A-AEB8-9D15-6DA22F93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715053"/>
            <a:ext cx="1307062" cy="12649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sp>
        <p:nvSpPr>
          <p:cNvPr id="17" name="Oval 47">
            <a:extLst>
              <a:ext uri="{FF2B5EF4-FFF2-40B4-BE49-F238E27FC236}">
                <a16:creationId xmlns:a16="http://schemas.microsoft.com/office/drawing/2014/main" id="{B9B71716-EA45-E2A3-A18F-0EB6A3CD8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3055643"/>
            <a:ext cx="1409244" cy="1263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6" name="Gráfico 15" descr="Alvo">
            <a:extLst>
              <a:ext uri="{FF2B5EF4-FFF2-40B4-BE49-F238E27FC236}">
                <a16:creationId xmlns:a16="http://schemas.microsoft.com/office/drawing/2014/main" id="{9CADB3C6-3D26-6A20-F081-773641CEE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35543" y="3054297"/>
            <a:ext cx="1264946" cy="1264946"/>
          </a:xfrm>
          <a:prstGeom prst="rect">
            <a:avLst/>
          </a:prstGeom>
        </p:spPr>
      </p:pic>
      <p:sp>
        <p:nvSpPr>
          <p:cNvPr id="18" name="Título 4">
            <a:extLst>
              <a:ext uri="{FF2B5EF4-FFF2-40B4-BE49-F238E27FC236}">
                <a16:creationId xmlns:a16="http://schemas.microsoft.com/office/drawing/2014/main" id="{C34E2158-C984-0A18-2571-939BAD92D3C7}"/>
              </a:ext>
            </a:extLst>
          </p:cNvPr>
          <p:cNvSpPr txBox="1">
            <a:spLocks/>
          </p:cNvSpPr>
          <p:nvPr/>
        </p:nvSpPr>
        <p:spPr>
          <a:xfrm>
            <a:off x="-1" y="1859601"/>
            <a:ext cx="5095783" cy="2295913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CEF-CAU/SE</a:t>
            </a:r>
          </a:p>
          <a:p>
            <a:pPr algn="ctr"/>
            <a:r>
              <a:rPr lang="pt-BR" sz="20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COMISSÃO DE ENSINO E FORMAÇÃO DO CAU/SE</a:t>
            </a:r>
            <a:b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9B2240-4229-7714-B1F8-7DF2259387BD}"/>
              </a:ext>
            </a:extLst>
          </p:cNvPr>
          <p:cNvSpPr txBox="1"/>
          <p:nvPr/>
        </p:nvSpPr>
        <p:spPr>
          <a:xfrm>
            <a:off x="1043583" y="3346882"/>
            <a:ext cx="3008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Bahnschrift" panose="020B0502040204020203" pitchFamily="34" charset="0"/>
                <a:cs typeface="Arial" panose="020B0604020202020204" pitchFamily="34" charset="0"/>
              </a:rPr>
              <a:t>“</a:t>
            </a:r>
            <a:r>
              <a:rPr lang="pt-BR" i="1" dirty="0">
                <a:latin typeface="Bahnschrift" panose="020B0502040204020203" pitchFamily="34" charset="0"/>
                <a:cs typeface="Times New Roman" panose="02020603050405020304" pitchFamily="18" charset="0"/>
              </a:rPr>
              <a:t>Z</a:t>
            </a:r>
            <a:r>
              <a:rPr lang="pt-BR" sz="1800" i="1" dirty="0">
                <a:effectLst/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elar pelo aperfeiçoamento da formação em Arquitetura e Urbanismo</a:t>
            </a:r>
            <a:r>
              <a:rPr lang="pt-BR" sz="1800" i="1" dirty="0">
                <a:latin typeface="Bahnschrift" panose="020B0502040204020203" pitchFamily="34" charset="0"/>
                <a:cs typeface="Arial" panose="020B0604020202020204" pitchFamily="34" charset="0"/>
              </a:rPr>
              <a:t>”.</a:t>
            </a:r>
            <a:endParaRPr lang="pt-BR" i="1" dirty="0">
              <a:latin typeface="Bahnschrift" panose="020B05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1056D99-83E8-3D3F-DDFF-668FD8D74ADD}"/>
              </a:ext>
            </a:extLst>
          </p:cNvPr>
          <p:cNvSpPr txBox="1"/>
          <p:nvPr/>
        </p:nvSpPr>
        <p:spPr>
          <a:xfrm>
            <a:off x="6769223" y="1191347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341 PEDIDOS DEFERIDOS</a:t>
            </a:r>
          </a:p>
          <a:p>
            <a:pPr algn="ctr"/>
            <a:r>
              <a:rPr lang="pt-BR" b="1" dirty="0">
                <a:latin typeface="Bahnschrift" panose="020B0502040204020203" pitchFamily="34" charset="0"/>
              </a:rPr>
              <a:t>Novos Registros Profissionais</a:t>
            </a:r>
            <a:endParaRPr lang="pt-BR" dirty="0">
              <a:latin typeface="Bahnschrift" panose="020B0502040204020203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74C483F-F2AD-CAB0-028F-3CA8388E45B6}"/>
              </a:ext>
            </a:extLst>
          </p:cNvPr>
          <p:cNvSpPr txBox="1"/>
          <p:nvPr/>
        </p:nvSpPr>
        <p:spPr>
          <a:xfrm>
            <a:off x="6804733" y="3227902"/>
            <a:ext cx="3826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15 CURSOS ATIVOS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De Arquitetura e Urbanismo no Estado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9337BF7-C610-1CED-C147-E54EADA99BDD}"/>
              </a:ext>
            </a:extLst>
          </p:cNvPr>
          <p:cNvSpPr txBox="1"/>
          <p:nvPr/>
        </p:nvSpPr>
        <p:spPr>
          <a:xfrm>
            <a:off x="5770456" y="4974155"/>
            <a:ext cx="590809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Tendo como principal objetivo </a:t>
            </a:r>
            <a:r>
              <a:rPr lang="pt-BR" sz="1300" b="0" i="0" u="none" strike="noStrike" baseline="0" dirty="0">
                <a:latin typeface="Bahnschrift" panose="020B0502040204020203" pitchFamily="34" charset="0"/>
              </a:rPr>
              <a:t>fomentar o debate acerca da formação da Arquitetura e do Arquiteto e Urbanista e seus reflexos nas atribuições e na prática da profissão no cenário atual, para além das atividades diárias de análise de pedidos de registro, a CEF-CAU/SE mantém contato direto com instituições de ensino, através dos coordenadores de curso promovendo debates e orientações.</a:t>
            </a:r>
            <a:endParaRPr lang="pt-BR" sz="13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pt-BR" sz="1300" i="1" dirty="0">
              <a:latin typeface="Bahnschrift" panose="020B05020402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872362-5B39-5960-2FBC-5BC8BE8B9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694" y="927327"/>
            <a:ext cx="735515" cy="720000"/>
          </a:xfrm>
          <a:prstGeom prst="rect">
            <a:avLst/>
          </a:prstGeom>
        </p:spPr>
      </p:pic>
      <p:sp>
        <p:nvSpPr>
          <p:cNvPr id="15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rtl="0"/>
            <a:r>
              <a:rPr lang="pt-BR" noProof="0" dirty="0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2480289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47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642823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7128143" y="3763923"/>
            <a:ext cx="4353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7128143" y="3861674"/>
            <a:ext cx="43537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b="0" i="0" u="none" strike="noStrike" baseline="0" dirty="0">
                <a:latin typeface="Bahnschrift" panose="020B0502040204020203" pitchFamily="34" charset="0"/>
              </a:rPr>
              <a:t>Foram realizadas duas edições do Café com Egresso, evento de boas-vindas do CAU/SE que tem como objetivo aproximar os novos Arquitetos e Urbanistas do Conselho. O primeiro aconteceu de maneira online em janeiro e foram convidados mais de 300 novos profissionais, formados em 2020 e 2021. O segundo ocorreu em formato presencial e contou com a participação do conselheiro estadual pelo Distrito Federal Ricardo Meira. Ele palestrou sobre o tema Precificação de serviços de arquitetura. Esse evento teve a lotação máxima prev</a:t>
            </a:r>
            <a:r>
              <a:rPr lang="pt-BR" sz="1300" dirty="0">
                <a:latin typeface="Bahnschrift" panose="020B0502040204020203" pitchFamily="34" charset="0"/>
              </a:rPr>
              <a:t>ista. Em 2023 no dia 26/05/2023 , tivemos café de Egresso com participação máxima prevista.</a:t>
            </a:r>
            <a:endParaRPr lang="pt-BR" sz="13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6638870" y="153557"/>
            <a:ext cx="2793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RESULTADOS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C9DD90-453B-89DD-2FF9-B41A1FFF106A}"/>
              </a:ext>
            </a:extLst>
          </p:cNvPr>
          <p:cNvSpPr txBox="1"/>
          <p:nvPr/>
        </p:nvSpPr>
        <p:spPr>
          <a:xfrm>
            <a:off x="309185" y="6139221"/>
            <a:ext cx="2519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Evento Café com Egressos</a:t>
            </a:r>
          </a:p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876517D-2BAA-9385-B0E7-4601981E49C8}"/>
              </a:ext>
            </a:extLst>
          </p:cNvPr>
          <p:cNvSpPr txBox="1"/>
          <p:nvPr/>
        </p:nvSpPr>
        <p:spPr>
          <a:xfrm>
            <a:off x="7364463" y="2084012"/>
            <a:ext cx="3826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BOAS-VINDAS AOS PROFISSIONAIS RECÉM FORMADOS</a:t>
            </a:r>
            <a:endParaRPr lang="pt-BR" dirty="0">
              <a:latin typeface="Bahnschrift" panose="020B0502040204020203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B9D1079-9059-07FF-646F-0032453CE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5" y="379912"/>
            <a:ext cx="288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DA15D75-43D6-5925-BB96-574B851BD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35" y="2934275"/>
            <a:ext cx="288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71526D4-7F48-1763-E57A-AB4DBFACB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794" y="337129"/>
            <a:ext cx="288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E57DD93-C133-EC67-02F6-629835F6B2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35" y="3622845"/>
            <a:ext cx="288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717149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BE3CE823-0382-1F7D-225B-93BBD1809987}"/>
              </a:ext>
            </a:extLst>
          </p:cNvPr>
          <p:cNvSpPr/>
          <p:nvPr/>
        </p:nvSpPr>
        <p:spPr>
          <a:xfrm>
            <a:off x="-69630" y="-91440"/>
            <a:ext cx="6428233" cy="699068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48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977849" y="3763923"/>
            <a:ext cx="45716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6616249" y="245074"/>
            <a:ext cx="2676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latin typeface="Bauhaus 93" panose="04030905020B02020C02" pitchFamily="82" charset="0"/>
              </a:rPr>
              <a:t>RESULTADOS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C9DD90-453B-89DD-2FF9-B41A1FFF106A}"/>
              </a:ext>
            </a:extLst>
          </p:cNvPr>
          <p:cNvSpPr txBox="1"/>
          <p:nvPr/>
        </p:nvSpPr>
        <p:spPr>
          <a:xfrm>
            <a:off x="5004087" y="6190185"/>
            <a:ext cx="1182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Premiação TCC</a:t>
            </a:r>
          </a:p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989DE65-DC19-F557-BD84-9AA2D136CFA8}"/>
              </a:ext>
            </a:extLst>
          </p:cNvPr>
          <p:cNvSpPr txBox="1"/>
          <p:nvPr/>
        </p:nvSpPr>
        <p:spPr>
          <a:xfrm>
            <a:off x="7086809" y="4027603"/>
            <a:ext cx="43537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O Prêmio TCC é uma iniciativa da CEF-CAU/SE, implementado desde 2017, sendo já uma expetativa anual dos estudantes, futuros profissionais sergipanos, e visa premiar os melhores Trabalhos de Conclusão de Curso – TCC dos acadêmicos de Arquitetura e Urbanismo, tendo como principal objetivo colaborar na valorização e aperfeiçoamento do ensino. Em 2023 foram 03 os trabalhos premiados. Os trabalhos premiados nesta edição </a:t>
            </a:r>
            <a:r>
              <a:rPr lang="pt-BR" sz="1300" b="0" i="0" dirty="0">
                <a:effectLst/>
                <a:latin typeface="Bahnschrift" panose="020B0502040204020203" pitchFamily="34" charset="0"/>
              </a:rPr>
              <a:t>abordaram os temas da habitação </a:t>
            </a:r>
            <a:r>
              <a:rPr lang="pt-BR" sz="1300" dirty="0">
                <a:latin typeface="Bahnschrift" panose="020B0502040204020203" pitchFamily="34" charset="0"/>
              </a:rPr>
              <a:t>na capital e região metropolitana, e da Arquitetura numa vertente popular e </a:t>
            </a:r>
            <a:r>
              <a:rPr lang="pt-BR" sz="1300" dirty="0" err="1">
                <a:latin typeface="Bahnschrift" panose="020B0502040204020203" pitchFamily="34" charset="0"/>
              </a:rPr>
              <a:t>sócio-cultural</a:t>
            </a:r>
            <a:r>
              <a:rPr lang="pt-BR" sz="1300" dirty="0">
                <a:latin typeface="Bahnschrift" panose="020B0502040204020203" pitchFamily="34" charset="0"/>
              </a:rPr>
              <a:t>. </a:t>
            </a:r>
            <a:endParaRPr lang="pt-BR" sz="13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6223B9C-151D-A244-04C8-873E76517524}"/>
              </a:ext>
            </a:extLst>
          </p:cNvPr>
          <p:cNvSpPr txBox="1"/>
          <p:nvPr/>
        </p:nvSpPr>
        <p:spPr>
          <a:xfrm>
            <a:off x="7350521" y="2250302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7º PRÊMIO TCC DE ARQUITETURA E URBANISMO</a:t>
            </a:r>
            <a:endParaRPr lang="pt-BR" dirty="0">
              <a:latin typeface="Bahnschrift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2" y="37348"/>
            <a:ext cx="2757310" cy="324066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592" y="57048"/>
            <a:ext cx="2737053" cy="320126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027" y="3448263"/>
            <a:ext cx="2943849" cy="31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3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158EAA7A-88F0-B6BC-70D7-AA5CFE2DF2D1}"/>
              </a:ext>
            </a:extLst>
          </p:cNvPr>
          <p:cNvSpPr/>
          <p:nvPr/>
        </p:nvSpPr>
        <p:spPr>
          <a:xfrm>
            <a:off x="150920" y="4802819"/>
            <a:ext cx="11105965" cy="1589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 de texto 7">
            <a:extLst>
              <a:ext uri="{FF2B5EF4-FFF2-40B4-BE49-F238E27FC236}">
                <a16:creationId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829428" y="4997354"/>
            <a:ext cx="7671559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pt-BR" sz="40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1. VISÃO GERAL ORGANIZACIONAL E AMBIENTE EXTERNO</a:t>
            </a:r>
          </a:p>
        </p:txBody>
      </p:sp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 rtlCol="0"/>
          <a:lstStyle/>
          <a:p>
            <a:pPr rtl="0"/>
            <a:r>
              <a:rPr lang="pt-BR" dirty="0"/>
              <a:t>Slide de balanced scorecard 1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54DEC8-7AED-FE27-1308-4F760553BA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87" y="1100831"/>
            <a:ext cx="2880000" cy="2880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0593976" y="34243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206168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8959A1F-010E-9F53-E9FB-363E071BA16B}"/>
              </a:ext>
            </a:extLst>
          </p:cNvPr>
          <p:cNvSpPr/>
          <p:nvPr/>
        </p:nvSpPr>
        <p:spPr>
          <a:xfrm>
            <a:off x="150920" y="4802819"/>
            <a:ext cx="11105965" cy="1589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 rtlCol="0"/>
          <a:lstStyle/>
          <a:p>
            <a:pPr rtl="0"/>
            <a:r>
              <a:rPr lang="pt-BR" dirty="0"/>
              <a:t>Slide de balanced scorecard 1</a:t>
            </a:r>
          </a:p>
        </p:txBody>
      </p:sp>
      <p:sp>
        <p:nvSpPr>
          <p:cNvPr id="3" name="Caixa de texto 7">
            <a:extLst>
              <a:ext uri="{FF2B5EF4-FFF2-40B4-BE49-F238E27FC236}">
                <a16:creationId xmlns:a16="http://schemas.microsoft.com/office/drawing/2014/main" id="{2B9CCC60-6D7B-E374-584C-EB44361AFF6A}"/>
              </a:ext>
            </a:extLst>
          </p:cNvPr>
          <p:cNvSpPr txBox="1"/>
          <p:nvPr/>
        </p:nvSpPr>
        <p:spPr>
          <a:xfrm>
            <a:off x="646296" y="4981817"/>
            <a:ext cx="9509758" cy="123110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pt-BR" sz="40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5.ALOCAÇÃO DE RECURSOS E ÁREAS ESPECIAIS DE GESTÃO.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F7025A6-A128-3B47-C11B-DCAA23A77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54" y="999000"/>
            <a:ext cx="4320000" cy="2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125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50</a:t>
            </a:r>
            <a:endParaRPr lang="pt-BR" noProof="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30339" y="3844031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383478" y="4209323"/>
            <a:ext cx="46474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Em 2023, o corpo técnico do CAU/SE contou com o acréscimo de dois novos colaboradores, que foram aprovados em concurso público realizado no mês de janeiro. As vagas foram ofertadas para os cargos de Assistente de Atendimento e Auxiliar de Fiscalização. Para além, os novos colaboradores receberam, também, qualificação para que possam auxiliar em outros setores, tais como a Comissão de Compras e Licitação, conforme previsto em lei, no assessoramento das comissões temáticas e comissão eleitoral</a:t>
            </a:r>
            <a:r>
              <a:rPr lang="pt-BR" sz="1300" dirty="0">
                <a:solidFill>
                  <a:srgbClr val="FF00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2" y="221943"/>
            <a:ext cx="52626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000" b="1" dirty="0">
                <a:latin typeface="Bauhaus 93" panose="04030905020B02020C02" pitchFamily="82" charset="0"/>
              </a:rPr>
              <a:t>GESTÃO DE PESSOAS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3BD592-7584-6765-395F-86B49BF7E9BE}"/>
              </a:ext>
            </a:extLst>
          </p:cNvPr>
          <p:cNvSpPr txBox="1"/>
          <p:nvPr/>
        </p:nvSpPr>
        <p:spPr>
          <a:xfrm>
            <a:off x="6426974" y="2057266"/>
            <a:ext cx="4560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R$ 791.682</a:t>
            </a:r>
          </a:p>
          <a:p>
            <a:pPr algn="ctr"/>
            <a:r>
              <a:rPr lang="pt-BR" b="1" dirty="0">
                <a:latin typeface="Bahnschrift" panose="020B0502040204020203" pitchFamily="34" charset="0"/>
              </a:rPr>
              <a:t>MONTANTE DE RECURSOS APLICADOS EM DESPESAS COM PESSOAL</a:t>
            </a:r>
            <a:endParaRPr lang="pt-BR" dirty="0">
              <a:latin typeface="Bahnschrift" panose="020B0502040204020203" pitchFamily="34" charset="0"/>
            </a:endParaRP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id="{C45A203C-17A3-9185-1B38-A21190D6BF0B}"/>
              </a:ext>
            </a:extLst>
          </p:cNvPr>
          <p:cNvSpPr txBox="1">
            <a:spLocks/>
          </p:cNvSpPr>
          <p:nvPr/>
        </p:nvSpPr>
        <p:spPr>
          <a:xfrm>
            <a:off x="645249" y="4448978"/>
            <a:ext cx="3805281" cy="1418514"/>
          </a:xfrm>
          <a:prstGeom prst="rect">
            <a:avLst/>
          </a:prstGeom>
        </p:spPr>
        <p:txBody>
          <a:bodyPr numCol="1" spcCol="72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200" i="1" dirty="0">
                <a:latin typeface="Bahnschrift" panose="020B0502040204020203" pitchFamily="34" charset="0"/>
                <a:cs typeface="Arial" panose="020B0604020202020204" pitchFamily="34" charset="0"/>
              </a:rPr>
              <a:t>“Desenvolver competências de dirigentes e colaboradores”.  </a:t>
            </a:r>
            <a:r>
              <a:rPr lang="pt-BR" sz="1200" dirty="0">
                <a:latin typeface="Bahnschrift" panose="020B0502040204020203" pitchFamily="34" charset="0"/>
                <a:cs typeface="Arial" panose="020B0604020202020204" pitchFamily="34" charset="0"/>
              </a:rPr>
              <a:t>Foram aplicados um total de R$ 24.000,00 em qualificação e assessoramento em planejamento estratégico, através de consultoria contratada.</a:t>
            </a:r>
            <a:endParaRPr lang="pt-BR" sz="1200" i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E8B483B9-E97A-7577-6BE5-73A065D8E9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0125672"/>
              </p:ext>
            </p:extLst>
          </p:nvPr>
        </p:nvGraphicFramePr>
        <p:xfrm>
          <a:off x="104755" y="951811"/>
          <a:ext cx="4886268" cy="3257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92349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2243997" y="347013"/>
            <a:ext cx="2225008" cy="78263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  <a:t>Resultados</a:t>
            </a:r>
            <a:br>
              <a:rPr lang="pt-BR" sz="3200" b="1" i="1" dirty="0">
                <a:solidFill>
                  <a:schemeClr val="tx1"/>
                </a:solidFill>
                <a:latin typeface="Baskerville SemiBold" panose="02020502070401020303" pitchFamily="18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i="1" dirty="0">
              <a:solidFill>
                <a:schemeClr val="tx1"/>
              </a:solidFill>
              <a:latin typeface="Baskerville SemiBold" panose="02020502070401020303" pitchFamily="18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51</a:t>
            </a:r>
            <a:endParaRPr lang="pt-BR" noProof="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D4C4B3A-77A2-A9F0-E44C-830E79214F11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67E3B288-A066-3582-8F68-CFF00022B3D6}"/>
              </a:ext>
            </a:extLst>
          </p:cNvPr>
          <p:cNvCxnSpPr>
            <a:cxnSpLocks/>
          </p:cNvCxnSpPr>
          <p:nvPr/>
        </p:nvCxnSpPr>
        <p:spPr>
          <a:xfrm>
            <a:off x="6230339" y="3844031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41429" y="6486563"/>
            <a:ext cx="23651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i="1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BDEC764-18F8-8C9B-5C64-1E022A32B532}"/>
              </a:ext>
            </a:extLst>
          </p:cNvPr>
          <p:cNvSpPr txBox="1"/>
          <p:nvPr/>
        </p:nvSpPr>
        <p:spPr>
          <a:xfrm>
            <a:off x="6237000" y="4099824"/>
            <a:ext cx="495373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No período de análise desta apresentação, do total de R$ 2.317.757,51 previstos para as despesas, foram liquidadas R$ 1.654.002,11, o que significa um percentual de 71,36%, restando ainda um saldo de R$ 663.754.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No que pese aos limites estratégicos priorizados no orçamento para o exercício de 2022, especificamente para as atividades de Fiscalização e Atendimento, no exercício em questão, o CAU/SE alcançou os percentuais de execução de 34,89% e 17,75% das Receitas de Arrecadação Líquida - RAL, respectivamente. Assim, o CAU/SE aplicou um percentual total de 52,62% de suas RAL, diretamente em Atendimento e Fiscalização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B2514-B41C-A153-59F2-A42258DCF425}"/>
              </a:ext>
            </a:extLst>
          </p:cNvPr>
          <p:cNvSpPr txBox="1"/>
          <p:nvPr/>
        </p:nvSpPr>
        <p:spPr>
          <a:xfrm>
            <a:off x="5357673" y="221943"/>
            <a:ext cx="4953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Bauhaus 93" panose="04030905020B02020C02" pitchFamily="82" charset="0"/>
              </a:rPr>
              <a:t>GESTÃO ORÇAMENTÁRIA E </a:t>
            </a:r>
            <a:br>
              <a:rPr lang="pt-BR" sz="2800" b="1" dirty="0">
                <a:latin typeface="Bauhaus 93" panose="04030905020B02020C02" pitchFamily="82" charset="0"/>
              </a:rPr>
            </a:br>
            <a:r>
              <a:rPr lang="pt-BR" sz="2800" b="1" dirty="0">
                <a:latin typeface="Bauhaus 93" panose="04030905020B02020C02" pitchFamily="82" charset="0"/>
              </a:rPr>
              <a:t>FINANCEIRA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B3BD592-7584-6765-395F-86B49BF7E9BE}"/>
              </a:ext>
            </a:extLst>
          </p:cNvPr>
          <p:cNvSpPr txBox="1"/>
          <p:nvPr/>
        </p:nvSpPr>
        <p:spPr>
          <a:xfrm>
            <a:off x="6794071" y="2159411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PLANEJAMENTO E EFICÁCIA NA APLICAÇÃO DOS RECURSOS</a:t>
            </a:r>
            <a:endParaRPr lang="pt-BR" dirty="0">
              <a:latin typeface="Bahnschrift" panose="020B0502040204020203" pitchFamily="34" charset="0"/>
            </a:endParaRPr>
          </a:p>
        </p:txBody>
      </p:sp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83F589D-ACA4-6FFF-7773-B15B7D063F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5880125"/>
              </p:ext>
            </p:extLst>
          </p:nvPr>
        </p:nvGraphicFramePr>
        <p:xfrm>
          <a:off x="-151414" y="1611707"/>
          <a:ext cx="5451876" cy="3634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4933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36BE9E5-AEA7-5B65-6AB5-6D7E8C463534}"/>
              </a:ext>
            </a:extLst>
          </p:cNvPr>
          <p:cNvSpPr/>
          <p:nvPr/>
        </p:nvSpPr>
        <p:spPr>
          <a:xfrm>
            <a:off x="150920" y="4802819"/>
            <a:ext cx="11105965" cy="1589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 de texto 7">
            <a:extLst>
              <a:ext uri="{FF2B5EF4-FFF2-40B4-BE49-F238E27FC236}">
                <a16:creationId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274765" y="5043372"/>
            <a:ext cx="11292839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6. INFORMAÇÕES ORÇAMENTÁRIAS, FINANCEIRAS </a:t>
            </a:r>
          </a:p>
          <a:p>
            <a:pPr>
              <a:defRPr/>
            </a:pPr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E CONTÁBEIS.</a:t>
            </a:r>
          </a:p>
        </p:txBody>
      </p:sp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 rtlCol="0"/>
          <a:lstStyle/>
          <a:p>
            <a:pPr rtl="0"/>
            <a:r>
              <a:rPr lang="pt-BR" dirty="0"/>
              <a:t>Slide de balanced scorecard 1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F7ABCC1-20F3-2C18-C74E-E3E62EF2D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22" y="1063416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10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3BA4D0A-3B52-9C8A-D877-32C4689E1A04}"/>
              </a:ext>
            </a:extLst>
          </p:cNvPr>
          <p:cNvSpPr/>
          <p:nvPr/>
        </p:nvSpPr>
        <p:spPr>
          <a:xfrm>
            <a:off x="-1" y="0"/>
            <a:ext cx="5095783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C276013-56D0-82C2-FCD3-2240AF49A052}"/>
              </a:ext>
            </a:extLst>
          </p:cNvPr>
          <p:cNvCxnSpPr>
            <a:cxnSpLocks/>
          </p:cNvCxnSpPr>
          <p:nvPr/>
        </p:nvCxnSpPr>
        <p:spPr>
          <a:xfrm>
            <a:off x="6205491" y="2441359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5B07F3C-DDC8-01D4-BED8-ED0A31247C32}"/>
              </a:ext>
            </a:extLst>
          </p:cNvPr>
          <p:cNvCxnSpPr>
            <a:cxnSpLocks/>
          </p:cNvCxnSpPr>
          <p:nvPr/>
        </p:nvCxnSpPr>
        <p:spPr>
          <a:xfrm>
            <a:off x="6241001" y="4660776"/>
            <a:ext cx="49537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5">
            <a:extLst>
              <a:ext uri="{FF2B5EF4-FFF2-40B4-BE49-F238E27FC236}">
                <a16:creationId xmlns:a16="http://schemas.microsoft.com/office/drawing/2014/main" id="{C3841843-283A-AEB8-9D15-6DA22F936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715053"/>
            <a:ext cx="1307062" cy="126494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5" name="Gráfico 14" descr="Dólar">
            <a:extLst>
              <a:ext uri="{FF2B5EF4-FFF2-40B4-BE49-F238E27FC236}">
                <a16:creationId xmlns:a16="http://schemas.microsoft.com/office/drawing/2014/main" id="{5CFAB0FE-6CFC-ECEA-005C-B9EC21604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24111" y="736976"/>
            <a:ext cx="1100702" cy="1100702"/>
          </a:xfrm>
          <a:prstGeom prst="rect">
            <a:avLst/>
          </a:prstGeom>
        </p:spPr>
      </p:pic>
      <p:sp>
        <p:nvSpPr>
          <p:cNvPr id="17" name="Oval 47">
            <a:extLst>
              <a:ext uri="{FF2B5EF4-FFF2-40B4-BE49-F238E27FC236}">
                <a16:creationId xmlns:a16="http://schemas.microsoft.com/office/drawing/2014/main" id="{B9B71716-EA45-E2A3-A18F-0EB6A3CD8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63394" y="3055643"/>
            <a:ext cx="1409244" cy="12636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pic>
        <p:nvPicPr>
          <p:cNvPr id="16" name="Gráfico 15" descr="Alvo">
            <a:extLst>
              <a:ext uri="{FF2B5EF4-FFF2-40B4-BE49-F238E27FC236}">
                <a16:creationId xmlns:a16="http://schemas.microsoft.com/office/drawing/2014/main" id="{9CADB3C6-3D26-6A20-F081-773641CEE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5543" y="3054297"/>
            <a:ext cx="1264946" cy="1264946"/>
          </a:xfrm>
          <a:prstGeom prst="rect">
            <a:avLst/>
          </a:prstGeom>
        </p:spPr>
      </p:pic>
      <p:sp>
        <p:nvSpPr>
          <p:cNvPr id="18" name="Título 4">
            <a:extLst>
              <a:ext uri="{FF2B5EF4-FFF2-40B4-BE49-F238E27FC236}">
                <a16:creationId xmlns:a16="http://schemas.microsoft.com/office/drawing/2014/main" id="{C34E2158-C984-0A18-2571-939BAD92D3C7}"/>
              </a:ext>
            </a:extLst>
          </p:cNvPr>
          <p:cNvSpPr txBox="1">
            <a:spLocks/>
          </p:cNvSpPr>
          <p:nvPr/>
        </p:nvSpPr>
        <p:spPr>
          <a:xfrm>
            <a:off x="36073" y="2505670"/>
            <a:ext cx="5095783" cy="923330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ORÇAMENTO</a:t>
            </a:r>
            <a:b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r>
              <a:rPr lang="pt-BR" sz="36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9B2240-4229-7714-B1F8-7DF2259387BD}"/>
              </a:ext>
            </a:extLst>
          </p:cNvPr>
          <p:cNvSpPr txBox="1"/>
          <p:nvPr/>
        </p:nvSpPr>
        <p:spPr>
          <a:xfrm>
            <a:off x="1043583" y="3346882"/>
            <a:ext cx="3008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>
                <a:latin typeface="Bahnschrift" panose="020B0502040204020203" pitchFamily="34" charset="0"/>
                <a:cs typeface="Arial" panose="020B0604020202020204" pitchFamily="34" charset="0"/>
              </a:rPr>
              <a:t>“</a:t>
            </a:r>
            <a:r>
              <a:rPr lang="pt-BR" sz="1800" i="1" dirty="0">
                <a:latin typeface="Bahnschrift" panose="020B0502040204020203" pitchFamily="34" charset="0"/>
                <a:cs typeface="Arial" panose="020B0604020202020204" pitchFamily="34" charset="0"/>
              </a:rPr>
              <a:t>Assegurar a sustentabilidade financeira”.</a:t>
            </a:r>
            <a:endParaRPr lang="pt-BR" i="1" dirty="0">
              <a:latin typeface="Bahnschrift" panose="020B05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1056D99-83E8-3D3F-DDFF-668FD8D74ADD}"/>
              </a:ext>
            </a:extLst>
          </p:cNvPr>
          <p:cNvSpPr txBox="1"/>
          <p:nvPr/>
        </p:nvSpPr>
        <p:spPr>
          <a:xfrm>
            <a:off x="6769223" y="1191347"/>
            <a:ext cx="3826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R$ 1.654.002,11/ano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Orçamento Executado em 2023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74C483F-F2AD-CAB0-028F-3CA8388E45B6}"/>
              </a:ext>
            </a:extLst>
          </p:cNvPr>
          <p:cNvSpPr txBox="1"/>
          <p:nvPr/>
        </p:nvSpPr>
        <p:spPr>
          <a:xfrm>
            <a:off x="6804733" y="3227902"/>
            <a:ext cx="3826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Bahnschrift" panose="020B0502040204020203" pitchFamily="34" charset="0"/>
              </a:rPr>
              <a:t>R$ 895.995,91</a:t>
            </a:r>
          </a:p>
          <a:p>
            <a:pPr algn="ctr"/>
            <a:r>
              <a:rPr lang="pt-BR" dirty="0">
                <a:latin typeface="Bahnschrift" panose="020B0502040204020203" pitchFamily="34" charset="0"/>
              </a:rPr>
              <a:t>95% do programado com a arrecadação de RRT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9337BF7-C610-1CED-C147-E54EADA99BDD}"/>
              </a:ext>
            </a:extLst>
          </p:cNvPr>
          <p:cNvSpPr txBox="1"/>
          <p:nvPr/>
        </p:nvSpPr>
        <p:spPr>
          <a:xfrm>
            <a:off x="6096000" y="5020322"/>
            <a:ext cx="52556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Outra receita que tem mantido um ótimo desempenho é a de recuperação de anuidades de exercícios anteriores. Fruto do trabalho de conscientização e cobrança de tal recurso, em 2022 o CAU/SE arrecadou um total de R$ 116.474,32 entre anuidade de Pessoa Física – PF e Pessoa Jurídica – PJ.</a:t>
            </a:r>
          </a:p>
          <a:p>
            <a:pPr algn="ctr"/>
            <a:endParaRPr lang="pt-BR" sz="1300" i="1" dirty="0">
              <a:latin typeface="Bahnschrift" panose="020B0502040204020203" pitchFamily="34" charset="0"/>
            </a:endParaRPr>
          </a:p>
        </p:txBody>
      </p:sp>
      <p:sp>
        <p:nvSpPr>
          <p:cNvPr id="19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pPr rtl="0"/>
            <a:r>
              <a:rPr lang="pt-BR" dirty="0"/>
              <a:t>53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740445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ogramo 3">
            <a:extLst>
              <a:ext uri="{FF2B5EF4-FFF2-40B4-BE49-F238E27FC236}">
                <a16:creationId xmlns:a16="http://schemas.microsoft.com/office/drawing/2014/main" id="{CCE34D35-B043-0924-87BA-40EC672E2418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id="{88BBAA8A-B838-4E79-AC88-0B8954C35C27}"/>
              </a:ext>
            </a:extLst>
          </p:cNvPr>
          <p:cNvSpPr txBox="1">
            <a:spLocks/>
          </p:cNvSpPr>
          <p:nvPr/>
        </p:nvSpPr>
        <p:spPr>
          <a:xfrm>
            <a:off x="5691382" y="6434088"/>
            <a:ext cx="6712522" cy="643081"/>
          </a:xfrm>
          <a:prstGeom prst="rect">
            <a:avLst/>
          </a:prstGeom>
        </p:spPr>
        <p:txBody>
          <a:bodyPr numCol="1" spcCol="72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i="1" dirty="0">
                <a:latin typeface="Bahnschrift" panose="020B0502040204020203" pitchFamily="34" charset="0"/>
                <a:cs typeface="Arial" panose="020B0604020202020204" pitchFamily="34" charset="0"/>
              </a:rPr>
              <a:t>Demonstração contábil completa disponível em: </a:t>
            </a:r>
            <a:r>
              <a:rPr lang="pt-BR" sz="1400" dirty="0">
                <a:latin typeface="Bahnschrif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http://transparencia.cause.gov.br/</a:t>
            </a:r>
            <a:endParaRPr lang="pt-BR" sz="1300" b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C58FC24A-3890-42AD-ADD6-7B179CFBAF8E}"/>
              </a:ext>
            </a:extLst>
          </p:cNvPr>
          <p:cNvSpPr txBox="1">
            <a:spLocks/>
          </p:cNvSpPr>
          <p:nvPr/>
        </p:nvSpPr>
        <p:spPr>
          <a:xfrm>
            <a:off x="1600235" y="288253"/>
            <a:ext cx="4963323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Demonstrações Contábeis</a:t>
            </a:r>
          </a:p>
          <a:p>
            <a:endParaRPr lang="pt-BR" sz="3200" b="1" dirty="0"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5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00236" y="653142"/>
            <a:ext cx="8857659" cy="276997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lang="pt-BR" dirty="0">
              <a:solidFill>
                <a:srgbClr val="455F51">
                  <a:lumMod val="50000"/>
                </a:srgbClr>
              </a:solidFill>
              <a:latin typeface="Calibri Ligh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096082" y="1659222"/>
            <a:ext cx="1500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Valores em R$ mil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54</a:t>
            </a:r>
            <a:endParaRPr lang="pt-BR" noProof="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0B1327A-20E6-2216-5F1B-4CAB603DE61C}"/>
              </a:ext>
            </a:extLst>
          </p:cNvPr>
          <p:cNvSpPr txBox="1"/>
          <p:nvPr/>
        </p:nvSpPr>
        <p:spPr>
          <a:xfrm>
            <a:off x="2384365" y="974184"/>
            <a:ext cx="4675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VARIAÇÕES PATRIMONIAIS QUANTITATIVAS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B9A0DF5-BCA9-3749-B223-BE05D842E1D6}"/>
              </a:ext>
            </a:extLst>
          </p:cNvPr>
          <p:cNvSpPr txBox="1"/>
          <p:nvPr/>
        </p:nvSpPr>
        <p:spPr>
          <a:xfrm>
            <a:off x="3758242" y="4702831"/>
            <a:ext cx="4675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VARIAÇÕES PATRIMONIAIS QUALITATIVAS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758FE23-3275-7F5D-91C4-8E402391C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49518"/>
              </p:ext>
            </p:extLst>
          </p:nvPr>
        </p:nvGraphicFramePr>
        <p:xfrm>
          <a:off x="2324286" y="1476375"/>
          <a:ext cx="7734114" cy="2955280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887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8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1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3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3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13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327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Descrição 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Descrição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88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Variações patrimoniais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Variações patrimoniais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869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Aumentativas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diminutivas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88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Contribuições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619.457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731.778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1.054.136</a:t>
                      </a: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Pessoal e encargos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635.985</a:t>
                      </a: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669.243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721.901</a:t>
                      </a: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388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Exp. Bens e serviços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540.420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711.612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772.638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beneficios assitênciais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 -   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 -   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-   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88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Financeiras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44.051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94.520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193.141</a:t>
                      </a: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uso bens e serviços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254.134</a:t>
                      </a: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345.818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523.425</a:t>
                      </a: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388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transferências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75.831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199.146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        111.471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financeiras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 -   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 -   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-   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388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valor e ganhos c/ativo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 -   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-   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-           -   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transferências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45.173</a:t>
                      </a: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110.363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120.969</a:t>
                      </a: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430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Outro valores </a:t>
                      </a:r>
                      <a:r>
                        <a:rPr lang="pt-BR" sz="1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patr</a:t>
                      </a:r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BR" sz="1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aument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4.068</a:t>
                      </a: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8.392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6.518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tributos e contrib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 -   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 -   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-   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388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desvalor</a:t>
                      </a:r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perda ativo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 -   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              -   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          -   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361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outros valores </a:t>
                      </a:r>
                      <a:r>
                        <a:rPr lang="pt-BR" sz="1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patrim</a:t>
                      </a:r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pt-BR" sz="1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Dimin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80.439</a:t>
                      </a: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76.500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326.309</a:t>
                      </a: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3885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2652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1.283.829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1.745.448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 2.137.904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1.015.731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1.201.924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   1.692.604   </a:t>
                      </a:r>
                      <a:endParaRPr lang="pt-BR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3885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pt-BR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16" marR="7516" marT="7516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11E90FD8-8762-D64F-39C4-4CE3D9D3EC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579982"/>
              </p:ext>
            </p:extLst>
          </p:nvPr>
        </p:nvGraphicFramePr>
        <p:xfrm>
          <a:off x="3947783" y="5119936"/>
          <a:ext cx="3759200" cy="1316244"/>
        </p:xfrm>
        <a:graphic>
          <a:graphicData uri="http://schemas.openxmlformats.org/drawingml/2006/table">
            <a:tbl>
              <a:tblPr>
                <a:tableStyleId>{C083E6E3-FA7D-4D7B-A595-EF9225AFEA82}</a:tableStyleId>
              </a:tblPr>
              <a:tblGrid>
                <a:gridCol w="173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DISCRIÇÃO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pt-BR" sz="1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8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INCORPORAÇÃO ATIVO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investimentos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39.317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606.225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DESINCORPORAÇÃO ATIVO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Alienação Bens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BR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4331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elogramo 6">
            <a:extLst>
              <a:ext uri="{FF2B5EF4-FFF2-40B4-BE49-F238E27FC236}">
                <a16:creationId xmlns:a16="http://schemas.microsoft.com/office/drawing/2014/main" id="{D141BF44-ACD2-365B-9EFA-ABB07EF92320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55</a:t>
            </a:r>
            <a:endParaRPr lang="pt-BR" noProof="0" dirty="0"/>
          </a:p>
        </p:txBody>
      </p:sp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 rtlCol="0"/>
          <a:lstStyle/>
          <a:p>
            <a:pPr rtl="0"/>
            <a:r>
              <a:rPr lang="pt-BR" dirty="0"/>
              <a:t>Slide de balanced scorecard 1</a:t>
            </a: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AB0A67D9-A3D6-4C79-AB0C-635F6F552C07}"/>
              </a:ext>
            </a:extLst>
          </p:cNvPr>
          <p:cNvSpPr txBox="1">
            <a:spLocks/>
          </p:cNvSpPr>
          <p:nvPr/>
        </p:nvSpPr>
        <p:spPr>
          <a:xfrm>
            <a:off x="1733377" y="433871"/>
            <a:ext cx="5452201" cy="78263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Gestão Contábil</a:t>
            </a:r>
          </a:p>
          <a:p>
            <a:endParaRPr lang="pt-BR" sz="3200" b="1" dirty="0">
              <a:latin typeface="Bauhaus 93" panose="04030905020B02020C02" pitchFamily="82" charset="0"/>
              <a:cs typeface="Arial" panose="020B0604020202020204" pitchFamily="34" charset="0"/>
            </a:endParaRPr>
          </a:p>
        </p:txBody>
      </p:sp>
      <p:sp>
        <p:nvSpPr>
          <p:cNvPr id="9" name="objeto 7" descr="Retângulo bege">
            <a:extLst>
              <a:ext uri="{FF2B5EF4-FFF2-40B4-BE49-F238E27FC236}">
                <a16:creationId xmlns:a16="http://schemas.microsoft.com/office/drawing/2014/main" id="{0A218DC6-769A-4457-AC51-5CDF917E9E4C}"/>
              </a:ext>
            </a:extLst>
          </p:cNvPr>
          <p:cNvSpPr/>
          <p:nvPr/>
        </p:nvSpPr>
        <p:spPr bwMode="white">
          <a:xfrm flipV="1">
            <a:off x="1785669" y="910619"/>
            <a:ext cx="8672954" cy="219626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AC20AC93-B70B-07CE-9E0E-E2F392BF84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159664"/>
              </p:ext>
            </p:extLst>
          </p:nvPr>
        </p:nvGraphicFramePr>
        <p:xfrm>
          <a:off x="607013" y="679572"/>
          <a:ext cx="4629749" cy="3086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Espaço Reservado para Texto 3">
            <a:extLst>
              <a:ext uri="{FF2B5EF4-FFF2-40B4-BE49-F238E27FC236}">
                <a16:creationId xmlns:a16="http://schemas.microsoft.com/office/drawing/2014/main" id="{B675604C-515D-B9F4-0881-E1B1CE20F5C7}"/>
              </a:ext>
            </a:extLst>
          </p:cNvPr>
          <p:cNvSpPr txBox="1">
            <a:spLocks/>
          </p:cNvSpPr>
          <p:nvPr/>
        </p:nvSpPr>
        <p:spPr>
          <a:xfrm>
            <a:off x="724221" y="3073163"/>
            <a:ext cx="6022808" cy="3439743"/>
          </a:xfrm>
          <a:prstGeom prst="rect">
            <a:avLst/>
          </a:prstGeom>
        </p:spPr>
        <p:txBody>
          <a:bodyPr numCol="1" spcCol="72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b="1" dirty="0">
                <a:latin typeface="Bahnschrift" panose="020B0502040204020203" pitchFamily="34" charset="0"/>
                <a:cs typeface="Arial" panose="020B0604020202020204" pitchFamily="34" charset="0"/>
              </a:rPr>
              <a:t>Considerações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O conjunto autárquico formado pelo CAU/BR e pelos CAU/UF utiliza um mesmo sistema informatizado de contabilidade estando este integrado a diversos sistemas de controle administrativo possibilitando, assim, um acompanhamento da gestão contábil do conjunto em tempo real, tanto pelas áreas técnicas do CAU/BR como por sua assessoria contábil terceirizada que presta consultoria e emite relatórios contábeis a todos os entes do CAU. 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b="1" dirty="0">
                <a:latin typeface="Bahnschrift" panose="020B0502040204020203" pitchFamily="34" charset="0"/>
                <a:cs typeface="Arial" panose="020B0604020202020204" pitchFamily="34" charset="0"/>
              </a:rPr>
              <a:t>Norma interna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Além da Lei n° 4320/1964, das Normas Brasileiras de Contabilidade Aplicadas ao Setor Público (NBCASP) e do manual correspondente (MCASP) seguidas integralmente pela Contadoria do CAU/SE, a Resolução CAU/BR nº 174/2018 dispõe sobre procedimentos orçamentários, contábeis e de prestação de contas a serem adotados pelo CAU/BR e pelos CAU/UF (</a:t>
            </a: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https://transparencia.caubr.gov.br/resolucao174/</a:t>
            </a: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). Tal norma propicia ao CAU/BR, dentre outros, de exercer acompanhamento por meio de orientações e proposições de melhorias das informações contábeis.</a:t>
            </a:r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id="{749CECDC-6F19-A6F1-7E76-9D053B125411}"/>
              </a:ext>
            </a:extLst>
          </p:cNvPr>
          <p:cNvSpPr txBox="1">
            <a:spLocks/>
          </p:cNvSpPr>
          <p:nvPr/>
        </p:nvSpPr>
        <p:spPr>
          <a:xfrm>
            <a:off x="7026687" y="1497287"/>
            <a:ext cx="3744952" cy="4499825"/>
          </a:xfrm>
          <a:prstGeom prst="rect">
            <a:avLst/>
          </a:prstGeom>
        </p:spPr>
        <p:txBody>
          <a:bodyPr numCol="1" spcCol="72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b="1" dirty="0">
                <a:latin typeface="Bahnschrift" panose="020B0502040204020203" pitchFamily="34" charset="0"/>
                <a:cs typeface="Arial" panose="020B0604020202020204" pitchFamily="34" charset="0"/>
              </a:rPr>
              <a:t>Auditoria Interna do CAU/BR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A Contadoria do CAU/SE conta ainda com a Auditoria (interna) do CAU/BR a qual incumbe “manifestar-se acerca das informações contábeis mensais por meio de relatórios”, segundo o art. 8°, § 2°, e art. 11, da referida Resolução CAU/BR nº 174/2018. 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b="1" dirty="0">
                <a:latin typeface="Bahnschrift" panose="020B0502040204020203" pitchFamily="34" charset="0"/>
                <a:cs typeface="Arial" panose="020B0604020202020204" pitchFamily="34" charset="0"/>
              </a:rPr>
              <a:t>Declaração do Contador do CAU/SE</a:t>
            </a:r>
          </a:p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Declaro que as informações constantes das Demonstrações Contábeis: Balanço Patrimonial, Balanço Orçamentário, Balanço Financeiro, Demonstração de Fluxos de Caixa e Demonstração das Variações Patrimoniais, regidos pela Lei nº 4.320/1964, pelas Normas Brasileiras de Contabilidade Aplicadas ao Setor Público (NBCASP) e pelo respectivo manual (MCASP), referentes ao exercício de 2021, refletem nos seus aspectos mais relevantes a situação orçamentária, financeira e patrimonial do Conselho de Arquitetura e Urbanismo de Sergipe – CAU/SE.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pt-BR" sz="1300" dirty="0" err="1">
                <a:latin typeface="Bahnschrift" panose="020B0502040204020203" pitchFamily="34" charset="0"/>
                <a:cs typeface="Arial" panose="020B0604020202020204" pitchFamily="34" charset="0"/>
              </a:rPr>
              <a:t>Aracaju-SE</a:t>
            </a: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, 31 de março de 2023.</a:t>
            </a:r>
          </a:p>
        </p:txBody>
      </p:sp>
    </p:spTree>
    <p:extLst>
      <p:ext uri="{BB962C8B-B14F-4D97-AF65-F5344CB8AC3E}">
        <p14:creationId xmlns:p14="http://schemas.microsoft.com/office/powerpoint/2010/main" val="35166227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ogramo 3">
            <a:extLst>
              <a:ext uri="{FF2B5EF4-FFF2-40B4-BE49-F238E27FC236}">
                <a16:creationId xmlns:a16="http://schemas.microsoft.com/office/drawing/2014/main" id="{CCE34D35-B043-0924-87BA-40EC672E2418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id="{88BBAA8A-B838-4E79-AC88-0B8954C35C27}"/>
              </a:ext>
            </a:extLst>
          </p:cNvPr>
          <p:cNvSpPr txBox="1">
            <a:spLocks/>
          </p:cNvSpPr>
          <p:nvPr/>
        </p:nvSpPr>
        <p:spPr>
          <a:xfrm>
            <a:off x="5691382" y="6434088"/>
            <a:ext cx="6712522" cy="643081"/>
          </a:xfrm>
          <a:prstGeom prst="rect">
            <a:avLst/>
          </a:prstGeom>
        </p:spPr>
        <p:txBody>
          <a:bodyPr numCol="1" spcCol="72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i="1" dirty="0">
                <a:latin typeface="Bahnschrift" panose="020B0502040204020203" pitchFamily="34" charset="0"/>
                <a:cs typeface="Arial" panose="020B0604020202020204" pitchFamily="34" charset="0"/>
              </a:rPr>
              <a:t>Demonstração contábil completa disponível em: </a:t>
            </a:r>
            <a:r>
              <a:rPr lang="pt-BR" sz="1400" dirty="0">
                <a:latin typeface="Bahnschrif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http://transparencia.cause.gov.br/</a:t>
            </a:r>
            <a:endParaRPr lang="pt-BR" sz="1300" b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C58FC24A-3890-42AD-ADD6-7B179CFBAF8E}"/>
              </a:ext>
            </a:extLst>
          </p:cNvPr>
          <p:cNvSpPr txBox="1">
            <a:spLocks/>
          </p:cNvSpPr>
          <p:nvPr/>
        </p:nvSpPr>
        <p:spPr>
          <a:xfrm>
            <a:off x="1600236" y="288253"/>
            <a:ext cx="4489182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Balanço Patrimonial</a:t>
            </a:r>
          </a:p>
          <a:p>
            <a:endParaRPr lang="pt-BR" sz="3200" b="1" dirty="0"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5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00236" y="653142"/>
            <a:ext cx="8857659" cy="276997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lang="pt-BR" dirty="0">
              <a:solidFill>
                <a:srgbClr val="455F51">
                  <a:lumMod val="50000"/>
                </a:srgbClr>
              </a:solidFill>
              <a:latin typeface="Calibri Ligh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145970" y="1282330"/>
            <a:ext cx="1500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Valores em R$ mil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56</a:t>
            </a:r>
            <a:endParaRPr lang="pt-BR" noProof="0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C8E201F-B036-020E-A2E1-1F8B49F2D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729273"/>
              </p:ext>
            </p:extLst>
          </p:nvPr>
        </p:nvGraphicFramePr>
        <p:xfrm>
          <a:off x="2546611" y="1247925"/>
          <a:ext cx="6163664" cy="495693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2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3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7103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075">
                <a:tc>
                  <a:txBody>
                    <a:bodyPr/>
                    <a:lstStyle/>
                    <a:p>
                      <a:r>
                        <a:rPr lang="pt-BR" sz="1400" dirty="0"/>
                        <a:t>Ativo</a:t>
                      </a:r>
                      <a:r>
                        <a:rPr lang="pt-BR" sz="1400" baseline="0" dirty="0"/>
                        <a:t> Circulante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1.791.219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1.643.319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1.814.447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075">
                <a:tc>
                  <a:txBody>
                    <a:bodyPr/>
                    <a:lstStyle/>
                    <a:p>
                      <a:r>
                        <a:rPr lang="pt-BR" sz="1400" dirty="0"/>
                        <a:t>Disponibilidade       de bancos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1.323.054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1.009.637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1.026.926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075">
                <a:tc>
                  <a:txBody>
                    <a:bodyPr/>
                    <a:lstStyle/>
                    <a:p>
                      <a:r>
                        <a:rPr lang="pt-BR" sz="1400" dirty="0"/>
                        <a:t>Anuidades a receber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 923.462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1.417.289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1.755.176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075">
                <a:tc>
                  <a:txBody>
                    <a:bodyPr/>
                    <a:lstStyle/>
                    <a:p>
                      <a:r>
                        <a:rPr lang="pt-BR" sz="1400" dirty="0"/>
                        <a:t>(-) Provisões para perdas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( 462.277)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(788.587)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(972.823)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489">
                <a:tc>
                  <a:txBody>
                    <a:bodyPr/>
                    <a:lstStyle/>
                    <a:p>
                      <a:r>
                        <a:rPr lang="pt-BR" sz="1400" dirty="0"/>
                        <a:t>Outros créditos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    6.979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     4.980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     5.168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075">
                <a:tc>
                  <a:txBody>
                    <a:bodyPr/>
                    <a:lstStyle/>
                    <a:p>
                      <a:r>
                        <a:rPr lang="pt-BR" sz="1400" dirty="0"/>
                        <a:t>Ativo Não Circulante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    78.774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   667.046           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     651.943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075">
                <a:tc>
                  <a:txBody>
                    <a:bodyPr/>
                    <a:lstStyle/>
                    <a:p>
                      <a:r>
                        <a:rPr lang="pt-BR" sz="1400" dirty="0"/>
                        <a:t>Créditos a longo prazo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2075">
                <a:tc>
                  <a:txBody>
                    <a:bodyPr/>
                    <a:lstStyle/>
                    <a:p>
                      <a:r>
                        <a:rPr lang="pt-BR" sz="1400" dirty="0"/>
                        <a:t>Bens patrimoniais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  78.775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  667.046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aseline="0" dirty="0"/>
                        <a:t>     651.943</a:t>
                      </a:r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481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Total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1.869.994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2.310.365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/>
                        <a:t>  2.466.390</a:t>
                      </a:r>
                      <a:endParaRPr lang="pt-BR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858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ogramo 3">
            <a:extLst>
              <a:ext uri="{FF2B5EF4-FFF2-40B4-BE49-F238E27FC236}">
                <a16:creationId xmlns:a16="http://schemas.microsoft.com/office/drawing/2014/main" id="{CCE34D35-B043-0924-87BA-40EC672E2418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id="{88BBAA8A-B838-4E79-AC88-0B8954C35C27}"/>
              </a:ext>
            </a:extLst>
          </p:cNvPr>
          <p:cNvSpPr txBox="1">
            <a:spLocks/>
          </p:cNvSpPr>
          <p:nvPr/>
        </p:nvSpPr>
        <p:spPr>
          <a:xfrm>
            <a:off x="5691382" y="6434088"/>
            <a:ext cx="6712522" cy="643081"/>
          </a:xfrm>
          <a:prstGeom prst="rect">
            <a:avLst/>
          </a:prstGeom>
        </p:spPr>
        <p:txBody>
          <a:bodyPr numCol="1" spcCol="72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i="1" dirty="0">
                <a:latin typeface="Bahnschrift" panose="020B0502040204020203" pitchFamily="34" charset="0"/>
                <a:cs typeface="Arial" panose="020B0604020202020204" pitchFamily="34" charset="0"/>
              </a:rPr>
              <a:t>Demonstração contábil completa disponível em: </a:t>
            </a:r>
            <a:r>
              <a:rPr lang="pt-BR" sz="1400" dirty="0">
                <a:latin typeface="Bahnschrif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http://transparencia.cause.gov.br/</a:t>
            </a:r>
            <a:endParaRPr lang="pt-BR" sz="1300" b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C58FC24A-3890-42AD-ADD6-7B179CFBAF8E}"/>
              </a:ext>
            </a:extLst>
          </p:cNvPr>
          <p:cNvSpPr txBox="1">
            <a:spLocks/>
          </p:cNvSpPr>
          <p:nvPr/>
        </p:nvSpPr>
        <p:spPr>
          <a:xfrm>
            <a:off x="1600236" y="288253"/>
            <a:ext cx="4489182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Balanço Patrimonial</a:t>
            </a:r>
          </a:p>
          <a:p>
            <a:endParaRPr lang="pt-BR" sz="3200" b="1" dirty="0"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5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00236" y="653142"/>
            <a:ext cx="8857659" cy="276997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lang="pt-BR" dirty="0">
              <a:solidFill>
                <a:srgbClr val="455F51">
                  <a:lumMod val="50000"/>
                </a:srgbClr>
              </a:solidFill>
              <a:latin typeface="Calibri Ligh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07753" y="1420829"/>
            <a:ext cx="1500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Valores em R$ mil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57</a:t>
            </a:r>
            <a:endParaRPr lang="pt-BR" noProof="0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A6C8A1C8-A784-A3BA-1EC8-CB3CADE63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349038"/>
              </p:ext>
            </p:extLst>
          </p:nvPr>
        </p:nvGraphicFramePr>
        <p:xfrm>
          <a:off x="2590659" y="1156337"/>
          <a:ext cx="6201445" cy="519230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717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9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7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0714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Passivo + Patrimônio Líquido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795"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Passivo Circulante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     96.030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 91.101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    70.546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577"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Obrigações trabalhistas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577"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Fornecedores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    31.930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24.794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    9.159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038"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Provisões de férias/13º Salário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    50.109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48.587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  51.374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324"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Outras obrigações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aseline="0" dirty="0"/>
                        <a:t>      10.685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17.720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     10.013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589"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Passivo Não Circulante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  1.773.964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2.219.264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 2.395.844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8525"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Obrigações a longo prazo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-</a:t>
                      </a:r>
                      <a:endParaRPr lang="pt-BR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-</a:t>
                      </a:r>
                      <a:endParaRPr lang="pt-BR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8525"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Patrimônio Líquido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  1.773.964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baseline="0" dirty="0"/>
                        <a:t>2.219.264 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2..395844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577"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Resultados</a:t>
                      </a:r>
                      <a:r>
                        <a:rPr lang="pt-BR" sz="1400" baseline="0" dirty="0"/>
                        <a:t> acumulados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-</a:t>
                      </a:r>
                      <a:endParaRPr lang="pt-BR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pt-BR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-</a:t>
                      </a:r>
                      <a:endParaRPr lang="pt-BR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20064">
                <a:tc>
                  <a:txBody>
                    <a:bodyPr/>
                    <a:lstStyle/>
                    <a:p>
                      <a:pPr algn="just"/>
                      <a:r>
                        <a:rPr lang="pt-BR" sz="1400" dirty="0"/>
                        <a:t>Total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  1.869.994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2.310.365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pt-BR" sz="1400" b="0" dirty="0"/>
                        <a:t>2.466.390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435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ogramo 3">
            <a:extLst>
              <a:ext uri="{FF2B5EF4-FFF2-40B4-BE49-F238E27FC236}">
                <a16:creationId xmlns:a16="http://schemas.microsoft.com/office/drawing/2014/main" id="{CCE34D35-B043-0924-87BA-40EC672E2418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id="{88BBAA8A-B838-4E79-AC88-0B8954C35C27}"/>
              </a:ext>
            </a:extLst>
          </p:cNvPr>
          <p:cNvSpPr txBox="1">
            <a:spLocks/>
          </p:cNvSpPr>
          <p:nvPr/>
        </p:nvSpPr>
        <p:spPr>
          <a:xfrm>
            <a:off x="5717324" y="6536459"/>
            <a:ext cx="6712522" cy="643081"/>
          </a:xfrm>
          <a:prstGeom prst="rect">
            <a:avLst/>
          </a:prstGeom>
        </p:spPr>
        <p:txBody>
          <a:bodyPr numCol="1" spcCol="72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i="1" dirty="0">
                <a:latin typeface="Bahnschrift" panose="020B0502040204020203" pitchFamily="34" charset="0"/>
                <a:cs typeface="Arial" panose="020B0604020202020204" pitchFamily="34" charset="0"/>
              </a:rPr>
              <a:t>Demonstração contábil completa disponível em: </a:t>
            </a:r>
            <a:r>
              <a:rPr lang="pt-BR" sz="1400" dirty="0">
                <a:latin typeface="Bahnschrif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http://transparencia.cause.gov.br/</a:t>
            </a:r>
            <a:endParaRPr lang="pt-BR" sz="1300" b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C58FC24A-3890-42AD-ADD6-7B179CFBAF8E}"/>
              </a:ext>
            </a:extLst>
          </p:cNvPr>
          <p:cNvSpPr txBox="1">
            <a:spLocks/>
          </p:cNvSpPr>
          <p:nvPr/>
        </p:nvSpPr>
        <p:spPr>
          <a:xfrm>
            <a:off x="1413805" y="261823"/>
            <a:ext cx="4489182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Demonstração da Variações Patrimoniais</a:t>
            </a:r>
          </a:p>
          <a:p>
            <a:endParaRPr lang="pt-BR" sz="3200" b="1" dirty="0"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5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00236" y="653142"/>
            <a:ext cx="8857659" cy="276997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lang="pt-BR" dirty="0">
              <a:solidFill>
                <a:srgbClr val="455F51">
                  <a:lumMod val="50000"/>
                </a:srgbClr>
              </a:solidFill>
              <a:latin typeface="Calibri Ligh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899418" y="1420829"/>
            <a:ext cx="1500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Valores em R$ mil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58</a:t>
            </a:r>
            <a:endParaRPr lang="pt-BR" noProof="0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272A1167-B910-42F1-7B85-71CC29E93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918592"/>
              </p:ext>
            </p:extLst>
          </p:nvPr>
        </p:nvGraphicFramePr>
        <p:xfrm>
          <a:off x="1632012" y="1032029"/>
          <a:ext cx="8267407" cy="247900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404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4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1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4969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Variações Patrimoniais Aumentativas - VPA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95">
                <a:tc>
                  <a:txBody>
                    <a:bodyPr/>
                    <a:lstStyle/>
                    <a:p>
                      <a:r>
                        <a:rPr lang="pt-BR" sz="1400" dirty="0"/>
                        <a:t>Contribuições</a:t>
                      </a:r>
                      <a:r>
                        <a:rPr lang="pt-BR" sz="1400" baseline="0" dirty="0"/>
                        <a:t> (anuidades)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731.778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1.054.135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938.193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126">
                <a:tc>
                  <a:txBody>
                    <a:bodyPr/>
                    <a:lstStyle/>
                    <a:p>
                      <a:r>
                        <a:rPr lang="pt-BR" sz="1400" dirty="0"/>
                        <a:t>Serviços</a:t>
                      </a:r>
                      <a:r>
                        <a:rPr lang="pt-BR" sz="1400" baseline="0" dirty="0"/>
                        <a:t> (taxas RRT)</a:t>
                      </a:r>
                      <a:endParaRPr lang="pt-BR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711.612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772.638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910.838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595">
                <a:tc>
                  <a:txBody>
                    <a:bodyPr/>
                    <a:lstStyle/>
                    <a:p>
                      <a:r>
                        <a:rPr lang="pt-BR" sz="1400" dirty="0"/>
                        <a:t>Juros e encargos de mora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94.520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193.141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159.152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126">
                <a:tc>
                  <a:txBody>
                    <a:bodyPr/>
                    <a:lstStyle/>
                    <a:p>
                      <a:r>
                        <a:rPr lang="pt-BR" sz="1400" dirty="0"/>
                        <a:t>Outras</a:t>
                      </a:r>
                      <a:r>
                        <a:rPr lang="pt-BR" sz="1400" baseline="0" dirty="0"/>
                        <a:t> VPA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207.448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117.990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153.750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59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Total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1.745.448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2.137.904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2.161.933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E411320D-DC4D-F86E-4F0F-B9F6F4218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717551"/>
              </p:ext>
            </p:extLst>
          </p:nvPr>
        </p:nvGraphicFramePr>
        <p:xfrm>
          <a:off x="1632012" y="3511036"/>
          <a:ext cx="8267406" cy="303785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123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1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1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8464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Variações Patrimoniais Diminutivas</a:t>
                      </a:r>
                      <a:r>
                        <a:rPr lang="pt-BR" sz="1400" baseline="0" dirty="0"/>
                        <a:t> - VPD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072">
                <a:tc>
                  <a:txBody>
                    <a:bodyPr/>
                    <a:lstStyle/>
                    <a:p>
                      <a:r>
                        <a:rPr lang="pt-BR" sz="1400" dirty="0"/>
                        <a:t>Pessoal</a:t>
                      </a:r>
                      <a:r>
                        <a:rPr lang="pt-BR" sz="1400" baseline="0" dirty="0"/>
                        <a:t> e encargos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669.243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721.901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794.470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072">
                <a:tc>
                  <a:txBody>
                    <a:bodyPr/>
                    <a:lstStyle/>
                    <a:p>
                      <a:r>
                        <a:rPr lang="pt-BR" sz="1400" dirty="0"/>
                        <a:t>Material de consumo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763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2.490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            25.501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072">
                <a:tc>
                  <a:txBody>
                    <a:bodyPr/>
                    <a:lstStyle/>
                    <a:p>
                      <a:r>
                        <a:rPr lang="pt-BR" sz="1400" dirty="0"/>
                        <a:t>Serviços de terceiros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345.818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502.981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824.942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072">
                <a:tc>
                  <a:txBody>
                    <a:bodyPr/>
                    <a:lstStyle/>
                    <a:p>
                      <a:r>
                        <a:rPr lang="pt-BR" sz="1400" dirty="0"/>
                        <a:t>Depreciação de bens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16.877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17.954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15.103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464">
                <a:tc>
                  <a:txBody>
                    <a:bodyPr/>
                    <a:lstStyle/>
                    <a:p>
                      <a:r>
                        <a:rPr lang="pt-BR" sz="1400" dirty="0"/>
                        <a:t>Transferências concedidas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110.037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120.969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141.101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072">
                <a:tc>
                  <a:txBody>
                    <a:bodyPr/>
                    <a:lstStyle/>
                    <a:p>
                      <a:r>
                        <a:rPr lang="pt-BR" sz="1400" dirty="0"/>
                        <a:t>Provisões para perdas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59.186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326.309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184.236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464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Total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1.201.924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1.692.604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1.985.353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464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Superávit do exercício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543.524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445.300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176.579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801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elogramo 6">
            <a:extLst>
              <a:ext uri="{FF2B5EF4-FFF2-40B4-BE49-F238E27FC236}">
                <a16:creationId xmlns:a16="http://schemas.microsoft.com/office/drawing/2014/main" id="{7E6C8C41-B8B8-0402-120A-8CA25FACC87B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4">
            <a:extLst>
              <a:ext uri="{FF2B5EF4-FFF2-40B4-BE49-F238E27FC236}">
                <a16:creationId xmlns:a16="http://schemas.microsoft.com/office/drawing/2014/main" id="{16372197-24F4-4A72-8A24-3C3986A14DAE}"/>
              </a:ext>
            </a:extLst>
          </p:cNvPr>
          <p:cNvSpPr txBox="1">
            <a:spLocks/>
          </p:cNvSpPr>
          <p:nvPr/>
        </p:nvSpPr>
        <p:spPr>
          <a:xfrm>
            <a:off x="1662264" y="301299"/>
            <a:ext cx="5233836" cy="782638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Estrutura organizacional</a:t>
            </a:r>
            <a:br>
              <a:rPr lang="pt-BR" sz="32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</a:br>
            <a:endParaRPr lang="pt-BR" sz="3200" b="1" dirty="0">
              <a:solidFill>
                <a:schemeClr val="tx1"/>
              </a:solidFill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3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768590" y="841829"/>
            <a:ext cx="8761146" cy="104073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768590" y="6150476"/>
            <a:ext cx="82898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Bahnschrift" panose="020B0502040204020203" pitchFamily="34" charset="0"/>
                <a:cs typeface="Arial" panose="020B0604020202020204" pitchFamily="34" charset="0"/>
              </a:rPr>
              <a:t>Organograma</a:t>
            </a:r>
          </a:p>
          <a:p>
            <a:r>
              <a:rPr lang="pt-BR" sz="1100" dirty="0">
                <a:latin typeface="Bahnschrift" panose="020B0502040204020203" pitchFamily="34" charset="0"/>
                <a:cs typeface="Arial" panose="020B0604020202020204" pitchFamily="34" charset="0"/>
              </a:rPr>
              <a:t>Fonte: CAU/SE</a:t>
            </a:r>
          </a:p>
          <a:p>
            <a:r>
              <a:rPr lang="pt-BR" sz="1100" dirty="0">
                <a:latin typeface="Bahnschrift" panose="020B0502040204020203" pitchFamily="34" charset="0"/>
                <a:cs typeface="Arial" panose="020B0604020202020204" pitchFamily="34" charset="0"/>
              </a:rPr>
              <a:t>Disponível em:  https://transparencia.cause.gov.br/wp-content/uploads/PCCR-CAU-SE-Anexo-I-Organograma-Geral-1.pdf</a:t>
            </a:r>
            <a:endParaRPr lang="pt-BR" sz="1100" dirty="0">
              <a:latin typeface="Bahnschrift" panose="020B0502040204020203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352540" y="179068"/>
            <a:ext cx="838199" cy="767687"/>
          </a:xfrm>
        </p:spPr>
        <p:txBody>
          <a:bodyPr/>
          <a:lstStyle/>
          <a:p>
            <a:pPr rtl="0"/>
            <a:r>
              <a:rPr lang="pt-BR" dirty="0"/>
              <a:t>5</a:t>
            </a:r>
            <a:endParaRPr lang="pt-BR" noProof="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26" y="1083936"/>
            <a:ext cx="8323936" cy="506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213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ogramo 3">
            <a:extLst>
              <a:ext uri="{FF2B5EF4-FFF2-40B4-BE49-F238E27FC236}">
                <a16:creationId xmlns:a16="http://schemas.microsoft.com/office/drawing/2014/main" id="{CCE34D35-B043-0924-87BA-40EC672E2418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C58FC24A-3890-42AD-ADD6-7B179CFBAF8E}"/>
              </a:ext>
            </a:extLst>
          </p:cNvPr>
          <p:cNvSpPr txBox="1">
            <a:spLocks/>
          </p:cNvSpPr>
          <p:nvPr/>
        </p:nvSpPr>
        <p:spPr>
          <a:xfrm>
            <a:off x="1501374" y="295729"/>
            <a:ext cx="4489182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Balanço Orçamentário</a:t>
            </a:r>
          </a:p>
          <a:p>
            <a:endParaRPr lang="pt-BR" sz="3200" b="1" dirty="0"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5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00236" y="653142"/>
            <a:ext cx="8857659" cy="276997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lang="pt-BR" dirty="0">
              <a:solidFill>
                <a:srgbClr val="455F51">
                  <a:lumMod val="50000"/>
                </a:srgbClr>
              </a:solidFill>
              <a:latin typeface="Calibri Ligh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07753" y="1420829"/>
            <a:ext cx="1500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Valores em R$ mil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59</a:t>
            </a:r>
            <a:endParaRPr lang="pt-BR" noProof="0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FAF713CB-8EAC-61B4-2DF8-5D502EB6D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054241"/>
              </p:ext>
            </p:extLst>
          </p:nvPr>
        </p:nvGraphicFramePr>
        <p:xfrm>
          <a:off x="1501374" y="1032074"/>
          <a:ext cx="8254138" cy="256772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319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7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0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011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Receitas</a:t>
                      </a:r>
                      <a:r>
                        <a:rPr lang="pt-BR" sz="1400" baseline="0" dirty="0"/>
                        <a:t> Orçamentárias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811">
                <a:tc>
                  <a:txBody>
                    <a:bodyPr/>
                    <a:lstStyle/>
                    <a:p>
                      <a:r>
                        <a:rPr lang="pt-BR" sz="1400" dirty="0"/>
                        <a:t>Receitas</a:t>
                      </a:r>
                      <a:r>
                        <a:rPr lang="pt-BR" sz="1400" baseline="0" dirty="0"/>
                        <a:t> correntes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1.615.571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1.645.019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/>
                        <a:t>1.824.046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116">
                <a:tc>
                  <a:txBody>
                    <a:bodyPr/>
                    <a:lstStyle/>
                    <a:p>
                      <a:r>
                        <a:rPr lang="pt-BR" sz="1400" dirty="0"/>
                        <a:t>Contribuições</a:t>
                      </a:r>
                      <a:r>
                        <a:rPr lang="pt-BR" sz="1400" baseline="0" dirty="0"/>
                        <a:t> (anuidades)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600.687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552.344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596.865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17">
                <a:tc>
                  <a:txBody>
                    <a:bodyPr/>
                    <a:lstStyle/>
                    <a:p>
                      <a:r>
                        <a:rPr lang="pt-BR" sz="1400" dirty="0"/>
                        <a:t>Serviços</a:t>
                      </a:r>
                      <a:r>
                        <a:rPr lang="pt-BR" sz="1400" baseline="0" dirty="0"/>
                        <a:t> (taxas RRT)</a:t>
                      </a:r>
                      <a:endParaRPr lang="pt-BR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711.612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772.639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910.838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117">
                <a:tc>
                  <a:txBody>
                    <a:bodyPr/>
                    <a:lstStyle/>
                    <a:p>
                      <a:r>
                        <a:rPr lang="pt-BR" sz="1400" dirty="0"/>
                        <a:t>Receitas</a:t>
                      </a:r>
                      <a:r>
                        <a:rPr lang="pt-BR" sz="1400" baseline="0" dirty="0"/>
                        <a:t> financeiras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95.131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201.106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159.099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480">
                <a:tc>
                  <a:txBody>
                    <a:bodyPr/>
                    <a:lstStyle/>
                    <a:p>
                      <a:r>
                        <a:rPr lang="pt-BR" sz="1400" dirty="0"/>
                        <a:t>Outras</a:t>
                      </a:r>
                      <a:r>
                        <a:rPr lang="pt-BR" sz="1400" baseline="0" dirty="0"/>
                        <a:t> receitas correntes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8.995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7.459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6.820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117">
                <a:tc>
                  <a:txBody>
                    <a:bodyPr/>
                    <a:lstStyle/>
                    <a:p>
                      <a:pPr algn="l"/>
                      <a:r>
                        <a:rPr lang="pt-BR" sz="1400" dirty="0"/>
                        <a:t>Receitas</a:t>
                      </a:r>
                      <a:r>
                        <a:rPr lang="pt-BR" sz="1400" baseline="0" dirty="0"/>
                        <a:t> de capital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199.146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111.471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/>
                        <a:t>150.424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116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Total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1.615.571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1.645.019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/>
                        <a:t>1.824.046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2CEAF1A9-F433-E6D6-9BC6-42EF1DDE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058068"/>
              </p:ext>
            </p:extLst>
          </p:nvPr>
        </p:nvGraphicFramePr>
        <p:xfrm>
          <a:off x="1501374" y="3733692"/>
          <a:ext cx="8298366" cy="305900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752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6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011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Despesas</a:t>
                      </a:r>
                      <a:r>
                        <a:rPr lang="pt-BR" sz="1400" baseline="0" dirty="0"/>
                        <a:t> Orçamentárias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17">
                <a:tc>
                  <a:txBody>
                    <a:bodyPr/>
                    <a:lstStyle/>
                    <a:p>
                      <a:r>
                        <a:rPr lang="pt-BR" sz="1400" dirty="0"/>
                        <a:t>Despesas</a:t>
                      </a:r>
                      <a:r>
                        <a:rPr lang="pt-BR" sz="1400" baseline="0" dirty="0"/>
                        <a:t> correntes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1.126.470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1.348.706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1.654.002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938">
                <a:tc>
                  <a:txBody>
                    <a:bodyPr/>
                    <a:lstStyle/>
                    <a:p>
                      <a:r>
                        <a:rPr lang="pt-BR" sz="1400" dirty="0" err="1"/>
                        <a:t>essoal</a:t>
                      </a:r>
                      <a:r>
                        <a:rPr lang="pt-BR" sz="1400" dirty="0"/>
                        <a:t> e encargos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667.960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725.623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791.682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17">
                <a:tc>
                  <a:txBody>
                    <a:bodyPr/>
                    <a:lstStyle/>
                    <a:p>
                      <a:r>
                        <a:rPr lang="pt-BR" sz="1400" dirty="0"/>
                        <a:t>Material</a:t>
                      </a:r>
                      <a:r>
                        <a:rPr lang="pt-BR" sz="1400" baseline="0" dirty="0"/>
                        <a:t> de consumo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764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2.490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25.501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117">
                <a:tc>
                  <a:txBody>
                    <a:bodyPr/>
                    <a:lstStyle/>
                    <a:p>
                      <a:r>
                        <a:rPr lang="pt-BR" sz="1400" dirty="0"/>
                        <a:t>Serviços</a:t>
                      </a:r>
                      <a:r>
                        <a:rPr lang="pt-BR" sz="1400" baseline="0" dirty="0"/>
                        <a:t> de terceiros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304.021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452.622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637.955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117">
                <a:tc>
                  <a:txBody>
                    <a:bodyPr/>
                    <a:lstStyle/>
                    <a:p>
                      <a:r>
                        <a:rPr lang="pt-BR" sz="1400" dirty="0"/>
                        <a:t>Encargos diversos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43.688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47.003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57.760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117">
                <a:tc>
                  <a:txBody>
                    <a:bodyPr/>
                    <a:lstStyle/>
                    <a:p>
                      <a:r>
                        <a:rPr lang="pt-BR" sz="1400" dirty="0"/>
                        <a:t>Transferências correntes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110.037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120.969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141.101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117">
                <a:tc>
                  <a:txBody>
                    <a:bodyPr/>
                    <a:lstStyle/>
                    <a:p>
                      <a:pPr algn="l"/>
                      <a:r>
                        <a:rPr lang="pt-BR" sz="1400" dirty="0"/>
                        <a:t>Despesas de capital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39.317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606.225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/>
                        <a:t>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11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Total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1.165.787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/>
                        <a:t>1.954.932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/>
                        <a:t>1.654.002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807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Superávit do exercício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449.784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0,00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/>
                        <a:t>170.043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62980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ogramo 3">
            <a:extLst>
              <a:ext uri="{FF2B5EF4-FFF2-40B4-BE49-F238E27FC236}">
                <a16:creationId xmlns:a16="http://schemas.microsoft.com/office/drawing/2014/main" id="{CCE34D35-B043-0924-87BA-40EC672E2418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id="{88BBAA8A-B838-4E79-AC88-0B8954C35C27}"/>
              </a:ext>
            </a:extLst>
          </p:cNvPr>
          <p:cNvSpPr txBox="1">
            <a:spLocks/>
          </p:cNvSpPr>
          <p:nvPr/>
        </p:nvSpPr>
        <p:spPr>
          <a:xfrm>
            <a:off x="5691382" y="6434088"/>
            <a:ext cx="6712522" cy="643081"/>
          </a:xfrm>
          <a:prstGeom prst="rect">
            <a:avLst/>
          </a:prstGeom>
        </p:spPr>
        <p:txBody>
          <a:bodyPr numCol="1" spcCol="72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i="1" dirty="0">
                <a:latin typeface="Bahnschrift" panose="020B0502040204020203" pitchFamily="34" charset="0"/>
                <a:cs typeface="Arial" panose="020B0604020202020204" pitchFamily="34" charset="0"/>
              </a:rPr>
              <a:t>Demonstração contábil completa disponível em: </a:t>
            </a:r>
            <a:r>
              <a:rPr lang="pt-BR" sz="1400" dirty="0">
                <a:latin typeface="Bahnschrif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http://transparencia.cause.gov.br/</a:t>
            </a:r>
            <a:endParaRPr lang="pt-BR" sz="1300" b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C58FC24A-3890-42AD-ADD6-7B179CFBAF8E}"/>
              </a:ext>
            </a:extLst>
          </p:cNvPr>
          <p:cNvSpPr txBox="1">
            <a:spLocks/>
          </p:cNvSpPr>
          <p:nvPr/>
        </p:nvSpPr>
        <p:spPr>
          <a:xfrm>
            <a:off x="1600236" y="288253"/>
            <a:ext cx="4489182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Balanço Financeiro</a:t>
            </a:r>
          </a:p>
          <a:p>
            <a:endParaRPr lang="pt-BR" sz="3200" b="1" dirty="0"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5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00236" y="653142"/>
            <a:ext cx="8857659" cy="276997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lang="pt-BR" dirty="0">
              <a:solidFill>
                <a:srgbClr val="455F51">
                  <a:lumMod val="50000"/>
                </a:srgbClr>
              </a:solidFill>
              <a:latin typeface="Calibri Ligh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07753" y="1420829"/>
            <a:ext cx="1500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Valores em R$ mil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60</a:t>
            </a:r>
            <a:endParaRPr lang="pt-BR" noProof="0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6796321A-CB91-2A35-6AB7-5CBB2A0A42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612566"/>
              </p:ext>
            </p:extLst>
          </p:nvPr>
        </p:nvGraphicFramePr>
        <p:xfrm>
          <a:off x="1600236" y="1359144"/>
          <a:ext cx="7664146" cy="216439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231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67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4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352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Ingressos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25">
                <a:tc>
                  <a:txBody>
                    <a:bodyPr/>
                    <a:lstStyle/>
                    <a:p>
                      <a:r>
                        <a:rPr lang="pt-BR" sz="1400" dirty="0"/>
                        <a:t>Receita</a:t>
                      </a:r>
                      <a:r>
                        <a:rPr lang="pt-BR" sz="1400" baseline="0" dirty="0"/>
                        <a:t> orçamentária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91.277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97.514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142.204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912">
                <a:tc>
                  <a:txBody>
                    <a:bodyPr/>
                    <a:lstStyle/>
                    <a:p>
                      <a:r>
                        <a:rPr lang="pt-BR" sz="1400" dirty="0"/>
                        <a:t>Recebimentos</a:t>
                      </a:r>
                      <a:r>
                        <a:rPr lang="pt-BR" sz="1400" baseline="0" dirty="0"/>
                        <a:t> extraorçamentários</a:t>
                      </a:r>
                      <a:endParaRPr lang="pt-BR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67.921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252.493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85.203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912">
                <a:tc>
                  <a:txBody>
                    <a:bodyPr/>
                    <a:lstStyle/>
                    <a:p>
                      <a:r>
                        <a:rPr lang="pt-BR" sz="1400" dirty="0"/>
                        <a:t>Saldo em espécie do exercício</a:t>
                      </a:r>
                      <a:r>
                        <a:rPr lang="pt-BR" sz="1400" baseline="0" dirty="0"/>
                        <a:t> anterior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1.363.989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1.088.493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1.107.428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525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Total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1.523.187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1.438.500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/>
                        <a:t>1.334.836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FE0F5A3-E6F2-56F2-6ECB-0F9932CA1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182645"/>
              </p:ext>
            </p:extLst>
          </p:nvPr>
        </p:nvGraphicFramePr>
        <p:xfrm>
          <a:off x="1600236" y="3716597"/>
          <a:ext cx="7664146" cy="2001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822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0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Dispêndio</a:t>
                      </a:r>
                      <a:r>
                        <a:rPr lang="pt-BR" sz="1400" baseline="0" dirty="0"/>
                        <a:t>s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/>
                        <a:t>Despesa orçamentária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167.051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397.994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254.043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/>
                        <a:t>Pagamentos</a:t>
                      </a:r>
                      <a:r>
                        <a:rPr lang="pt-BR" sz="1400" baseline="0" dirty="0"/>
                        <a:t> extraorçamentários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33.282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30.869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53.866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dirty="0"/>
                        <a:t>Saldo em espécie para o exercício seguinte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1.232.054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1.009.637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1.026.925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Total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1.523.187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1.438.500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/>
                        <a:t>1.334.836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0351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lelogramo 3">
            <a:extLst>
              <a:ext uri="{FF2B5EF4-FFF2-40B4-BE49-F238E27FC236}">
                <a16:creationId xmlns:a16="http://schemas.microsoft.com/office/drawing/2014/main" id="{CCE34D35-B043-0924-87BA-40EC672E2418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id="{88BBAA8A-B838-4E79-AC88-0B8954C35C27}"/>
              </a:ext>
            </a:extLst>
          </p:cNvPr>
          <p:cNvSpPr txBox="1">
            <a:spLocks/>
          </p:cNvSpPr>
          <p:nvPr/>
        </p:nvSpPr>
        <p:spPr>
          <a:xfrm>
            <a:off x="5691382" y="6434088"/>
            <a:ext cx="6712522" cy="643081"/>
          </a:xfrm>
          <a:prstGeom prst="rect">
            <a:avLst/>
          </a:prstGeom>
        </p:spPr>
        <p:txBody>
          <a:bodyPr numCol="1" spcCol="72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r>
              <a:rPr lang="pt-BR" sz="1300" i="1" dirty="0">
                <a:latin typeface="Bahnschrift" panose="020B0502040204020203" pitchFamily="34" charset="0"/>
                <a:cs typeface="Arial" panose="020B0604020202020204" pitchFamily="34" charset="0"/>
              </a:rPr>
              <a:t>Demonstração contábil completa disponível em: </a:t>
            </a:r>
            <a:r>
              <a:rPr lang="pt-BR" sz="1400" dirty="0">
                <a:latin typeface="Bahnschrift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http://transparencia.cause.gov.br/</a:t>
            </a:r>
            <a:endParaRPr lang="pt-BR" sz="1300" b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C58FC24A-3890-42AD-ADD6-7B179CFBAF8E}"/>
              </a:ext>
            </a:extLst>
          </p:cNvPr>
          <p:cNvSpPr txBox="1">
            <a:spLocks/>
          </p:cNvSpPr>
          <p:nvPr/>
        </p:nvSpPr>
        <p:spPr>
          <a:xfrm>
            <a:off x="1600236" y="288253"/>
            <a:ext cx="3903919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Demonstração dos Fluxos de Caixa</a:t>
            </a:r>
          </a:p>
          <a:p>
            <a:endParaRPr lang="pt-BR" sz="3200" b="1" dirty="0">
              <a:latin typeface="Bauhaus 93" panose="04030905020B02020C02" pitchFamily="82" charset="0"/>
              <a:ea typeface="Baskerville SemiBold" panose="02020502070401020303" pitchFamily="18" charset="0"/>
              <a:cs typeface="Arial" panose="020B0604020202020204" pitchFamily="34" charset="0"/>
            </a:endParaRPr>
          </a:p>
        </p:txBody>
      </p:sp>
      <p:sp>
        <p:nvSpPr>
          <p:cNvPr id="15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00236" y="653142"/>
            <a:ext cx="8857659" cy="276997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lang="pt-BR" dirty="0">
              <a:solidFill>
                <a:srgbClr val="455F51">
                  <a:lumMod val="50000"/>
                </a:srgbClr>
              </a:solidFill>
              <a:latin typeface="Calibri Ligh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07753" y="1420829"/>
            <a:ext cx="1500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/>
              <a:t>Valores em R$ mil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61</a:t>
            </a:r>
            <a:endParaRPr lang="pt-BR" noProof="0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97EF24DC-C5D1-4B8E-C5C3-D6CAB50F8D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600240"/>
              </p:ext>
            </p:extLst>
          </p:nvPr>
        </p:nvGraphicFramePr>
        <p:xfrm>
          <a:off x="1050839" y="1834454"/>
          <a:ext cx="4850953" cy="416171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77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0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46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0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2834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Ingressos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pt-B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834">
                <a:tc gridSpan="6">
                  <a:txBody>
                    <a:bodyPr/>
                    <a:lstStyle/>
                    <a:p>
                      <a:r>
                        <a:rPr lang="pt-BR" sz="1400" dirty="0"/>
                        <a:t>FLUXO</a:t>
                      </a:r>
                      <a:r>
                        <a:rPr lang="pt-BR" sz="1400" baseline="0" dirty="0"/>
                        <a:t> DE CAIXA DAS ATIVIDADES DAS OPERAÇÕES</a:t>
                      </a:r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834">
                <a:tc gridSpan="6">
                  <a:txBody>
                    <a:bodyPr/>
                    <a:lstStyle/>
                    <a:p>
                      <a:r>
                        <a:rPr lang="pt-BR" sz="1400" dirty="0"/>
                        <a:t>Ingressos</a:t>
                      </a:r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557">
                <a:tc gridSpan="2">
                  <a:txBody>
                    <a:bodyPr/>
                    <a:lstStyle/>
                    <a:p>
                      <a:r>
                        <a:rPr lang="pt-BR" sz="1400" dirty="0"/>
                        <a:t>Receita</a:t>
                      </a:r>
                      <a:r>
                        <a:rPr lang="pt-BR" sz="1400" baseline="0" dirty="0"/>
                        <a:t> corrente</a:t>
                      </a:r>
                      <a:endParaRPr lang="pt-BR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-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b="0" dirty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834">
                <a:tc gridSpan="2">
                  <a:txBody>
                    <a:bodyPr/>
                    <a:lstStyle/>
                    <a:p>
                      <a:pPr algn="l"/>
                      <a:r>
                        <a:rPr lang="pt-BR" sz="1400" dirty="0"/>
                        <a:t>Outros ingressos</a:t>
                      </a:r>
                      <a:endParaRPr lang="pt-BR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35.990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37.391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/>
                        <a:t>47.510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834">
                <a:tc gridSpan="6"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Desembolsos</a:t>
                      </a:r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834">
                <a:tc gridSpan="2">
                  <a:txBody>
                    <a:bodyPr/>
                    <a:lstStyle/>
                    <a:p>
                      <a:pPr algn="l"/>
                      <a:r>
                        <a:rPr lang="pt-BR" sz="1400" dirty="0"/>
                        <a:t>Despesa corrente</a:t>
                      </a:r>
                      <a:endParaRPr lang="pt-BR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-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b="0" dirty="0"/>
                        <a:t>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834">
                <a:tc gridSpan="2">
                  <a:txBody>
                    <a:bodyPr/>
                    <a:lstStyle/>
                    <a:p>
                      <a:pPr algn="l"/>
                      <a:r>
                        <a:rPr lang="pt-BR" sz="1400" dirty="0"/>
                        <a:t>Outros desembolsos</a:t>
                      </a:r>
                      <a:endParaRPr lang="pt-BR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33.081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30.868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/>
                        <a:t>53.866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8818">
                <a:tc gridSpan="2">
                  <a:txBody>
                    <a:bodyPr/>
                    <a:lstStyle/>
                    <a:p>
                      <a:pPr algn="l"/>
                      <a:r>
                        <a:rPr lang="pt-BR" sz="1400" dirty="0"/>
                        <a:t>Fluxo de Caixa Líquido</a:t>
                      </a:r>
                      <a:r>
                        <a:rPr lang="pt-BR" sz="1400" baseline="0" dirty="0"/>
                        <a:t> das  Operações</a:t>
                      </a:r>
                      <a:endParaRPr lang="pt-BR" sz="1400" b="1" baseline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(36.017)</a:t>
                      </a:r>
                      <a:endParaRPr lang="pt-BR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(78.856)</a:t>
                      </a:r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0" dirty="0"/>
                        <a:t>(80.502)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834">
                <a:tc grid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FLUXO</a:t>
                      </a:r>
                      <a:r>
                        <a:rPr lang="pt-BR" sz="1400" baseline="0" dirty="0"/>
                        <a:t> DE CAIXA DAS ATIVIDADES DE INVESTIMENTO</a:t>
                      </a:r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83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Ingressos</a:t>
                      </a:r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834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Desembolsos</a:t>
                      </a:r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654C09AC-37EB-A901-E1C2-F6768011F7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307962"/>
              </p:ext>
            </p:extLst>
          </p:nvPr>
        </p:nvGraphicFramePr>
        <p:xfrm>
          <a:off x="6096000" y="1836481"/>
          <a:ext cx="5498109" cy="416171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40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5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58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5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1982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/>
                        <a:t>Ingressos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pt-BR" sz="14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982">
                <a:tc gridSpan="4">
                  <a:txBody>
                    <a:bodyPr/>
                    <a:lstStyle/>
                    <a:p>
                      <a:r>
                        <a:rPr lang="pt-BR" sz="1400" dirty="0"/>
                        <a:t>FLUXO</a:t>
                      </a:r>
                      <a:r>
                        <a:rPr lang="pt-BR" sz="1400" baseline="0" dirty="0"/>
                        <a:t> DE CAIXA DAS ATIVIDADES DE FINANCIAMENTO</a:t>
                      </a:r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982">
                <a:tc>
                  <a:txBody>
                    <a:bodyPr/>
                    <a:lstStyle/>
                    <a:p>
                      <a:pPr algn="l"/>
                      <a:r>
                        <a:rPr lang="pt-BR" sz="1400" dirty="0"/>
                        <a:t>Ingressos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982">
                <a:tc>
                  <a:txBody>
                    <a:bodyPr/>
                    <a:lstStyle/>
                    <a:p>
                      <a:pPr algn="l"/>
                      <a:r>
                        <a:rPr lang="pt-BR" sz="1400" dirty="0"/>
                        <a:t>Desembolsos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982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FLUXO</a:t>
                      </a:r>
                      <a:r>
                        <a:rPr lang="pt-BR" sz="1400" baseline="0" dirty="0"/>
                        <a:t> DE CAIXA DAS ATIVIDADES DE INVESTIMENTO</a:t>
                      </a:r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Ingressos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9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Desembolsos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-</a:t>
                      </a:r>
                      <a:endParaRPr lang="pt-BR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45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GERAÇÃO LIQUIDA DE CAIXA E EQUIVALENTES DE CAIXA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dirty="0"/>
                        <a:t>(36.017)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(78.856)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/>
                        <a:t>(80.502)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CAIXA E EQUIVALENTES DE CAIXA INICIAL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1.363.988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1.088.493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/>
                        <a:t>1.107.428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8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/>
                        <a:t>CAIXA E EQUIVALENTES DE CAIXA FINAL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1.323.054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0" dirty="0"/>
                        <a:t>1.009.637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/>
                        <a:t>1.026.925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018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ogramo 2">
            <a:extLst>
              <a:ext uri="{FF2B5EF4-FFF2-40B4-BE49-F238E27FC236}">
                <a16:creationId xmlns:a16="http://schemas.microsoft.com/office/drawing/2014/main" id="{E744F2BF-E3C3-CACB-3775-8856E9AAD622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id="{88BBAA8A-B838-4E79-AC88-0B8954C35C27}"/>
              </a:ext>
            </a:extLst>
          </p:cNvPr>
          <p:cNvSpPr txBox="1">
            <a:spLocks/>
          </p:cNvSpPr>
          <p:nvPr/>
        </p:nvSpPr>
        <p:spPr>
          <a:xfrm>
            <a:off x="1455246" y="972016"/>
            <a:ext cx="9354269" cy="5777701"/>
          </a:xfrm>
          <a:prstGeom prst="rect">
            <a:avLst/>
          </a:prstGeom>
        </p:spPr>
        <p:txBody>
          <a:bodyPr numCol="1" spcCol="72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None/>
              <a:defRPr/>
            </a:pPr>
            <a:endParaRPr lang="pt-BR" sz="1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to 7" descr="Retângulo bege">
            <a:extLst>
              <a:ext uri="{FF2B5EF4-FFF2-40B4-BE49-F238E27FC236}">
                <a16:creationId xmlns:a16="http://schemas.microsoft.com/office/drawing/2014/main" id="{1185C7A9-8E52-408E-B19E-E5A1EB33971B}"/>
              </a:ext>
            </a:extLst>
          </p:cNvPr>
          <p:cNvSpPr/>
          <p:nvPr/>
        </p:nvSpPr>
        <p:spPr bwMode="white">
          <a:xfrm flipV="1">
            <a:off x="1600236" y="653142"/>
            <a:ext cx="8857659" cy="280787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 lang="pt-BR" dirty="0">
              <a:solidFill>
                <a:srgbClr val="455F51">
                  <a:lumMod val="50000"/>
                </a:srgbClr>
              </a:solidFill>
              <a:latin typeface="Calibri Ligh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62</a:t>
            </a:r>
            <a:endParaRPr lang="pt-BR" noProof="0" dirty="0"/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1E985C06-9883-4544-A09E-1BC7CC4E46DB}"/>
              </a:ext>
            </a:extLst>
          </p:cNvPr>
          <p:cNvSpPr txBox="1">
            <a:spLocks/>
          </p:cNvSpPr>
          <p:nvPr/>
        </p:nvSpPr>
        <p:spPr>
          <a:xfrm>
            <a:off x="1734105" y="151291"/>
            <a:ext cx="7836327" cy="782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Notas Explicativas às Demonstrações                   Contábeis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8557097-48F0-824F-8332-B7E826DF3FB5}"/>
              </a:ext>
            </a:extLst>
          </p:cNvPr>
          <p:cNvSpPr txBox="1"/>
          <p:nvPr/>
        </p:nvSpPr>
        <p:spPr>
          <a:xfrm flipH="1">
            <a:off x="1001261" y="961234"/>
            <a:ext cx="10360612" cy="6355586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A Gerência Administrativa e Financeira declara a conformidade contábil das Demonstração Contábeis do Conselho de Arquitetura e Urbanismo de Sergipe, referente ao período de janeiro a dezembro de 2023, no que tange ao reconhecimento, mensuração e evidenciação dos atos e fatos relativos à gestão orçamentária, financeira e patrimonial.</a:t>
            </a:r>
          </a:p>
          <a:p>
            <a:pPr algn="just">
              <a:spcBef>
                <a:spcPts val="600"/>
              </a:spcBef>
              <a:buClr>
                <a:srgbClr val="FF0000"/>
              </a:buClr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As demonstrações contábeis foram elaboradas de acordo com as práticas contábeis adotadas no Brasil (BRGAAP), abrangendo as normas brasileiras de contabilidade aplicáveis ao setor público, principalmente a NBC T 16.6 (R1) – Demonstrações Contábeis.</a:t>
            </a:r>
          </a:p>
          <a:p>
            <a:pPr algn="just">
              <a:spcBef>
                <a:spcPts val="600"/>
              </a:spcBef>
              <a:buClr>
                <a:srgbClr val="FF0000"/>
              </a:buClr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As demonstrações contábeis estão apresentadas em Reais, que também é a moeda funcional da Entidade.</a:t>
            </a:r>
          </a:p>
          <a:p>
            <a:pPr algn="just">
              <a:spcBef>
                <a:spcPts val="600"/>
              </a:spcBef>
              <a:buClr>
                <a:srgbClr val="FF0000"/>
              </a:buClr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As Demonstrações Contábeis estão fundamentadas na Lei nº 4.320/64 e em consonância com o Manual de Contabilidade aplicado ao Setor Público, aprovada pela Portaria Conjunta STN/SOF nº 01/14, e Portaria STN n° 700 de 10/12/2014, 8ª edição, e Normas Brasileiras de Contabilidade aplicadas ao setor público conforme NBC TSP ESTRUTURA CONCEITUAL, NBC TSP 07, NBC TSP 11 e NBC TSP 17.</a:t>
            </a:r>
          </a:p>
          <a:p>
            <a:pPr algn="just">
              <a:spcBef>
                <a:spcPts val="600"/>
              </a:spcBef>
              <a:buClr>
                <a:srgbClr val="FF0000"/>
              </a:buClr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As Demonstrações Contábeis do Conselho de Arquitetura e Urbanismo de Sergipe são compostas por: </a:t>
            </a:r>
          </a:p>
          <a:p>
            <a:pPr algn="just">
              <a:spcBef>
                <a:spcPts val="600"/>
              </a:spcBef>
              <a:buClr>
                <a:schemeClr val="tx1"/>
              </a:buClr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Balanço Patrimonial, estruturado em Ativo, Passivo e Patrimônio Líquido. Evidencia qualitativa e quantitativamente a situação patrimonial da entidade pública;</a:t>
            </a:r>
          </a:p>
          <a:p>
            <a:pPr algn="just">
              <a:spcBef>
                <a:spcPts val="600"/>
              </a:spcBef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Demonstração das Variações Patrimoniais. Evidencia as variações quantitativas, o resultado patrimonial e as variações qualitativas decorrentes da execução orçamentária;</a:t>
            </a:r>
          </a:p>
          <a:p>
            <a:pPr algn="just">
              <a:spcBef>
                <a:spcPts val="600"/>
              </a:spcBef>
            </a:pPr>
            <a:endParaRPr lang="pt-BR" sz="13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</a:pPr>
            <a:endParaRPr lang="pt-BR" sz="13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Balanço Orçamentário. Evidencia as receitas e as despesas orçamentárias;</a:t>
            </a:r>
          </a:p>
          <a:p>
            <a:pPr algn="just">
              <a:spcBef>
                <a:spcPts val="600"/>
              </a:spcBef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Balanço Financeiro. Evidencia as receitas e despesas orçamentárias, bem como os ingressos e dispêndios </a:t>
            </a:r>
            <a:r>
              <a:rPr lang="pt-BR" sz="1300" dirty="0" err="1">
                <a:latin typeface="Bahnschrift" panose="020B0502040204020203" pitchFamily="34" charset="0"/>
                <a:cs typeface="Arial" panose="020B0604020202020204" pitchFamily="34" charset="0"/>
              </a:rPr>
              <a:t>extraorçamentários</a:t>
            </a: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,   conjugados   com  os  saldos  de  caixa  do exercício anterior e os que se transferem para o início do exercício seguinte;</a:t>
            </a:r>
          </a:p>
          <a:p>
            <a:pPr marL="0" lvl="1" algn="just">
              <a:spcBef>
                <a:spcPts val="600"/>
              </a:spcBef>
              <a:buClr>
                <a:schemeClr val="tx1"/>
              </a:buClr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Demonstração dos Fluxos de Caixa. Evidencia as movimentações havidas no caixa e seus equivalentes, nos fluxos das operações, dos investimentos e dos financiamentos.</a:t>
            </a:r>
          </a:p>
          <a:p>
            <a:pPr marL="0" lvl="1" algn="just">
              <a:spcBef>
                <a:spcPts val="600"/>
              </a:spcBef>
              <a:buClr>
                <a:schemeClr val="tx1"/>
              </a:buClr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Declaro que as informações constantes das Demonstrações Contábeis: Balanço Patrimonial, Demonstração das Variações Patrimoniais, Balanço Orçamentário, Balanço Financeiro, Demonstração de Fluxo de Caixa, regidos pelas diretrizes do Manual de Contabilidade Aplicada ao Setor Público (MCASP) e Normas Brasileiras de Contabilidade Aplicadas ao Setor Público (</a:t>
            </a:r>
            <a:r>
              <a:rPr lang="pt-BR" sz="1300" dirty="0" err="1">
                <a:latin typeface="Bahnschrift" panose="020B0502040204020203" pitchFamily="34" charset="0"/>
                <a:cs typeface="Arial" panose="020B0604020202020204" pitchFamily="34" charset="0"/>
              </a:rPr>
              <a:t>NBCs</a:t>
            </a: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 TSP), do Conselho Federal de Contabilidade (CFC), relativas ao período de janeiro a dezembro de 2022, refletem nos seus aspectos mais relevantes a situação orçamentária, financeira e patrimonial do Conselho de Arquitetura e Urbanismo de Sergipe.</a:t>
            </a:r>
          </a:p>
          <a:p>
            <a:pPr marL="0" lvl="1" algn="just">
              <a:spcBef>
                <a:spcPts val="600"/>
              </a:spcBef>
              <a:buClr>
                <a:schemeClr val="tx1"/>
              </a:buClr>
            </a:pPr>
            <a:endParaRPr lang="pt-BR" sz="1300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0" lvl="1" algn="just">
              <a:spcBef>
                <a:spcPts val="600"/>
              </a:spcBef>
              <a:buClr>
                <a:schemeClr val="tx1"/>
              </a:buClr>
            </a:pPr>
            <a:r>
              <a:rPr lang="pt-BR" sz="1400" i="1" dirty="0">
                <a:latin typeface="Bahnschrift" panose="020B0502040204020203" pitchFamily="34" charset="0"/>
              </a:rPr>
              <a:t>Link das Notas Completas: </a:t>
            </a:r>
            <a:r>
              <a:rPr lang="pt-BR" sz="1400" i="1" dirty="0">
                <a:latin typeface="Bahnschrift" panose="020B0502040204020203" pitchFamily="34" charset="0"/>
                <a:hlinkClick r:id="rId3"/>
              </a:rPr>
              <a:t>http://transparencia.cause.gov.br/</a:t>
            </a:r>
            <a:endParaRPr lang="pt-BR" sz="1400" i="1" dirty="0">
              <a:latin typeface="Bahnschrift" panose="020B0502040204020203" pitchFamily="34" charset="0"/>
            </a:endParaRPr>
          </a:p>
          <a:p>
            <a:pPr marL="0" lvl="1" algn="just">
              <a:spcBef>
                <a:spcPts val="600"/>
              </a:spcBef>
              <a:buClr>
                <a:schemeClr val="tx1"/>
              </a:buClr>
            </a:pPr>
            <a:endParaRPr lang="pt-BR" sz="13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491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DF0547B2-09B3-40C0-FF4F-73EFB5AB3670}"/>
              </a:ext>
            </a:extLst>
          </p:cNvPr>
          <p:cNvSpPr/>
          <p:nvPr/>
        </p:nvSpPr>
        <p:spPr>
          <a:xfrm>
            <a:off x="150920" y="4802819"/>
            <a:ext cx="11105965" cy="1589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 rtlCol="0"/>
          <a:lstStyle/>
          <a:p>
            <a:pPr rtl="0"/>
            <a:r>
              <a:rPr lang="pt-BR" dirty="0"/>
              <a:t>Slide de balanced scorecard 1</a:t>
            </a:r>
          </a:p>
        </p:txBody>
      </p:sp>
      <p:sp>
        <p:nvSpPr>
          <p:cNvPr id="4" name="Caixa de texto 7">
            <a:extLst>
              <a:ext uri="{FF2B5EF4-FFF2-40B4-BE49-F238E27FC236}">
                <a16:creationId xmlns:a16="http://schemas.microsoft.com/office/drawing/2014/main" id="{2B23598C-6FE2-0D39-B538-E3A1359543AD}"/>
              </a:ext>
            </a:extLst>
          </p:cNvPr>
          <p:cNvSpPr txBox="1"/>
          <p:nvPr/>
        </p:nvSpPr>
        <p:spPr>
          <a:xfrm>
            <a:off x="468742" y="5289593"/>
            <a:ext cx="9509758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defRPr/>
            </a:pPr>
            <a:r>
              <a:rPr lang="pt-BR" sz="40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7.ANEXOS E APÊNDICES.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24ED88C-BA87-F5F0-7015-C90645BC6B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250" y="726206"/>
            <a:ext cx="208125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997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8D3201E-DAAB-F576-625E-9BC7CF8D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65</a:t>
            </a:fld>
            <a:endParaRPr lang="en-US" dirty="0"/>
          </a:p>
        </p:txBody>
      </p:sp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6A020D42-84B2-17D3-1C41-529687316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92" y="0"/>
            <a:ext cx="8970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69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4F0363B-0B24-09F2-FF7C-A6DC993F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2605" t="18764" r="23732" b="6646"/>
          <a:stretch/>
        </p:blipFill>
        <p:spPr>
          <a:xfrm>
            <a:off x="1667216" y="0"/>
            <a:ext cx="8775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52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3" name="Retângulo 2"/>
          <p:cNvSpPr/>
          <p:nvPr/>
        </p:nvSpPr>
        <p:spPr>
          <a:xfrm>
            <a:off x="595752" y="295729"/>
            <a:ext cx="10681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DELIBERAÇÃO PLENÁRIA ORDINÁRIA N.03/2024</a:t>
            </a:r>
          </a:p>
          <a:p>
            <a:r>
              <a:rPr lang="pt-BR" dirty="0">
                <a:hlinkClick r:id="rId2"/>
              </a:rPr>
              <a:t>https://cause.gov.br/wp-content/uploads/2024/06/SEI_0236537_Deliberacao_Plenaria_de_CAU_UF_03.pdf</a:t>
            </a:r>
            <a:r>
              <a:rPr lang="pt-BR" dirty="0"/>
              <a:t> </a:t>
            </a:r>
          </a:p>
        </p:txBody>
      </p:sp>
      <p:sp>
        <p:nvSpPr>
          <p:cNvPr id="4" name="Retângulo 3"/>
          <p:cNvSpPr/>
          <p:nvPr/>
        </p:nvSpPr>
        <p:spPr>
          <a:xfrm>
            <a:off x="595752" y="1566407"/>
            <a:ext cx="11000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DELIBERAÇÃO CPFI N.08/2024</a:t>
            </a:r>
          </a:p>
          <a:p>
            <a:r>
              <a:rPr lang="pt-BR" dirty="0">
                <a:hlinkClick r:id="rId3"/>
              </a:rPr>
              <a:t>https://cause.gov.br/wp-content/uploads/2024/06/SEI_0243251_Deliberacao_de_Comissao_08.pdf</a:t>
            </a:r>
            <a:r>
              <a:rPr lang="pt-BR" dirty="0"/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8A6EDC7-D9AC-17AA-EBC4-8BF131886E31}"/>
              </a:ext>
            </a:extLst>
          </p:cNvPr>
          <p:cNvSpPr txBox="1"/>
          <p:nvPr/>
        </p:nvSpPr>
        <p:spPr>
          <a:xfrm>
            <a:off x="595752" y="2697267"/>
            <a:ext cx="112548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Edital de Chamamento Público CAU/SE</a:t>
            </a:r>
          </a:p>
          <a:p>
            <a:r>
              <a:rPr lang="pt-BR" dirty="0">
                <a:solidFill>
                  <a:srgbClr val="92D050"/>
                </a:solidFill>
                <a:hlinkClick r:id="rId4"/>
              </a:rPr>
              <a:t>https://transparencia.cause.gov.br/wp-content/uploads/EDITAL-DE-CHAMAMENTO-PUBLICO-2023.001.pdf</a:t>
            </a:r>
            <a:endParaRPr lang="pt-BR" dirty="0">
              <a:solidFill>
                <a:srgbClr val="92D050"/>
              </a:solidFill>
            </a:endParaRPr>
          </a:p>
          <a:p>
            <a:endParaRPr lang="pt-BR" dirty="0">
              <a:solidFill>
                <a:srgbClr val="92D050"/>
              </a:solidFill>
            </a:endParaRPr>
          </a:p>
          <a:p>
            <a:r>
              <a:rPr lang="pt-BR" dirty="0"/>
              <a:t>Resolução CAU/BR n. 200/2020</a:t>
            </a:r>
          </a:p>
          <a:p>
            <a:r>
              <a:rPr lang="pt-BR" dirty="0">
                <a:hlinkClick r:id="rId5"/>
              </a:rPr>
              <a:t>https://transparencia.caubr.gov.br/wp-content/uploads/resolucao200-4.pdf</a:t>
            </a:r>
            <a:endParaRPr lang="pt-BR" dirty="0"/>
          </a:p>
          <a:p>
            <a:r>
              <a:rPr lang="pt-BR" dirty="0"/>
              <a:t>Resolução CAU/BR n. 247</a:t>
            </a:r>
          </a:p>
          <a:p>
            <a:r>
              <a:rPr lang="pt-BR" dirty="0">
                <a:hlinkClick r:id="rId6"/>
              </a:rPr>
              <a:t>https://transparencia.caubr.gov.br/wp-content/uploads/resolucao247.pdf</a:t>
            </a:r>
            <a:endParaRPr lang="pt-BR" dirty="0"/>
          </a:p>
          <a:p>
            <a:r>
              <a:rPr lang="pt-BR" dirty="0"/>
              <a:t>Portaria CAU/SE suprimento de fundos </a:t>
            </a:r>
          </a:p>
          <a:p>
            <a:r>
              <a:rPr lang="pt-BR" dirty="0">
                <a:hlinkClick r:id="rId7"/>
              </a:rPr>
              <a:t>https://cause.gov.br/wp-content/uploads/2018/01/PORTARIA-004.2018.pdf</a:t>
            </a:r>
            <a:endParaRPr lang="pt-BR" dirty="0"/>
          </a:p>
          <a:p>
            <a:r>
              <a:rPr lang="pt-BR" dirty="0">
                <a:hlinkClick r:id="rId8"/>
              </a:rPr>
              <a:t>https://cause.gov.br/wp-content/uploads/2018/10/PORTARIA-19.2018.pdf</a:t>
            </a:r>
            <a:endParaRPr lang="pt-BR" dirty="0"/>
          </a:p>
          <a:p>
            <a:endParaRPr lang="pt-BR" dirty="0"/>
          </a:p>
          <a:p>
            <a:r>
              <a:rPr lang="pt-BR" dirty="0"/>
              <a:t>Portaria CAU/SE deslocamento e diárias</a:t>
            </a:r>
          </a:p>
          <a:p>
            <a:r>
              <a:rPr lang="pt-BR" dirty="0">
                <a:hlinkClick r:id="rId9"/>
              </a:rPr>
              <a:t>https://cause.gov.br/wp-content/uploads/2023/02/PORTARIA-12.2022.pdf</a:t>
            </a:r>
            <a:endParaRPr lang="pt-BR" dirty="0"/>
          </a:p>
          <a:p>
            <a:endParaRPr lang="pt-BR" dirty="0"/>
          </a:p>
          <a:p>
            <a:endParaRPr lang="pt-BR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62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elogramo 6">
            <a:extLst>
              <a:ext uri="{FF2B5EF4-FFF2-40B4-BE49-F238E27FC236}">
                <a16:creationId xmlns:a16="http://schemas.microsoft.com/office/drawing/2014/main" id="{D141BF44-ACD2-365B-9EFA-ABB07EF92320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6</a:t>
            </a:r>
            <a:endParaRPr lang="pt-BR" noProof="0" dirty="0"/>
          </a:p>
        </p:txBody>
      </p:sp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 rtlCol="0"/>
          <a:lstStyle/>
          <a:p>
            <a:pPr rtl="0"/>
            <a:r>
              <a:rPr lang="pt-BR" dirty="0"/>
              <a:t>Slide de balanced scorecard 1</a:t>
            </a:r>
          </a:p>
        </p:txBody>
      </p:sp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2AED27E9-4BE2-421E-A3E3-E8A01073D0A8}"/>
              </a:ext>
            </a:extLst>
          </p:cNvPr>
          <p:cNvSpPr txBox="1">
            <a:spLocks/>
          </p:cNvSpPr>
          <p:nvPr/>
        </p:nvSpPr>
        <p:spPr bwMode="grayWhite">
          <a:xfrm>
            <a:off x="1733377" y="1216509"/>
            <a:ext cx="8672954" cy="782639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O CAU/SE, autarquia federal criada pela Lei Federal n.º 12.378, tem como função orientar, disciplinar e fiscalizar o exercício da profissão, zelar pela fiel observância dos princípios de ética e disciplina da classe em todo o território nacional e pugnar pelo aperfeiçoamento da arquitetura e urbanismo. </a:t>
            </a:r>
          </a:p>
        </p:txBody>
      </p:sp>
      <p:sp>
        <p:nvSpPr>
          <p:cNvPr id="5" name="Espaço Reservado para Texto 6">
            <a:extLst>
              <a:ext uri="{FF2B5EF4-FFF2-40B4-BE49-F238E27FC236}">
                <a16:creationId xmlns:a16="http://schemas.microsoft.com/office/drawing/2014/main" id="{C1554B02-4281-4234-9F9E-3D629164DC46}"/>
              </a:ext>
            </a:extLst>
          </p:cNvPr>
          <p:cNvSpPr txBox="1">
            <a:spLocks/>
          </p:cNvSpPr>
          <p:nvPr/>
        </p:nvSpPr>
        <p:spPr bwMode="grayWhite">
          <a:xfrm>
            <a:off x="6537373" y="2185660"/>
            <a:ext cx="3815167" cy="4424982"/>
          </a:xfrm>
          <a:prstGeom prst="rect">
            <a:avLst/>
          </a:prstGeom>
          <a:noFill/>
        </p:spPr>
        <p:txBody>
          <a:bodyPr numCol="1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pt-BR" sz="1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Eduardo Rodrigues dos Santos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(Comissão de Organização e Administração)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eduardorodrigues.zima@gmail.com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Leonardo Ribeiro Maia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(Comissão de Ensino e Formação)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arquitetoleomaia@gmail.com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Hugo Lobão Alves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(Comissão de Exercício Profissional)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hglobao@gmail.com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Shirley Carvalho Dantas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(Comissão de Política Urbana e Ambiental)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scd.arq@hotmail.com</a:t>
            </a:r>
            <a:endParaRPr lang="pt-BR" sz="1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AB0A67D9-A3D6-4C79-AB0C-635F6F552C07}"/>
              </a:ext>
            </a:extLst>
          </p:cNvPr>
          <p:cNvSpPr txBox="1">
            <a:spLocks/>
          </p:cNvSpPr>
          <p:nvPr/>
        </p:nvSpPr>
        <p:spPr>
          <a:xfrm>
            <a:off x="1733377" y="433871"/>
            <a:ext cx="5452201" cy="78263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Quem é quem</a:t>
            </a:r>
          </a:p>
          <a:p>
            <a:endParaRPr lang="pt-BR" sz="3200" b="1" dirty="0">
              <a:latin typeface="Bauhaus 93" panose="04030905020B02020C02" pitchFamily="82" charset="0"/>
              <a:cs typeface="Arial" panose="020B0604020202020204" pitchFamily="34" charset="0"/>
            </a:endParaRPr>
          </a:p>
        </p:txBody>
      </p:sp>
      <p:sp>
        <p:nvSpPr>
          <p:cNvPr id="9" name="objeto 7" descr="Retângulo bege">
            <a:extLst>
              <a:ext uri="{FF2B5EF4-FFF2-40B4-BE49-F238E27FC236}">
                <a16:creationId xmlns:a16="http://schemas.microsoft.com/office/drawing/2014/main" id="{0A218DC6-769A-4457-AC51-5CDF917E9E4C}"/>
              </a:ext>
            </a:extLst>
          </p:cNvPr>
          <p:cNvSpPr/>
          <p:nvPr/>
        </p:nvSpPr>
        <p:spPr bwMode="white">
          <a:xfrm flipV="1">
            <a:off x="1785669" y="910619"/>
            <a:ext cx="8672954" cy="219626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AC20AC93-B70B-07CE-9E0E-E2F392BF84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7128882"/>
              </p:ext>
            </p:extLst>
          </p:nvPr>
        </p:nvGraphicFramePr>
        <p:xfrm>
          <a:off x="607013" y="1130245"/>
          <a:ext cx="4629749" cy="3086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aixaDeTexto 9">
            <a:extLst>
              <a:ext uri="{FF2B5EF4-FFF2-40B4-BE49-F238E27FC236}">
                <a16:creationId xmlns:a16="http://schemas.microsoft.com/office/drawing/2014/main" id="{8B421441-C1F8-C66E-E8AB-CB0FD68ED77C}"/>
              </a:ext>
            </a:extLst>
          </p:cNvPr>
          <p:cNvSpPr txBox="1"/>
          <p:nvPr/>
        </p:nvSpPr>
        <p:spPr>
          <a:xfrm>
            <a:off x="2309391" y="3579595"/>
            <a:ext cx="3559946" cy="3334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Hugo Lobão Alves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(Vice-presidente)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hglobao@gmail.com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Nathalia Moura Barbosa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(Comissão de Ética e Disciplina)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nathalia_bm@outlook.com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Shirley Carvalho Dantas 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(Comissão de Planejamento e Finanças)</a:t>
            </a:r>
          </a:p>
          <a:p>
            <a:pPr marL="0" indent="0">
              <a:lnSpc>
                <a:spcPct val="100000"/>
              </a:lnSpc>
              <a:spcBef>
                <a:spcPts val="1000"/>
              </a:spcBef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scd.arq@hotmail.com</a:t>
            </a:r>
            <a:endParaRPr lang="pt-BR" sz="1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9788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elogramo 6">
            <a:extLst>
              <a:ext uri="{FF2B5EF4-FFF2-40B4-BE49-F238E27FC236}">
                <a16:creationId xmlns:a16="http://schemas.microsoft.com/office/drawing/2014/main" id="{60564D50-0C55-9C39-ADFC-24C78FD12A28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dirty="0"/>
              <a:t>7</a:t>
            </a:r>
            <a:endParaRPr lang="pt-BR" noProof="0" dirty="0"/>
          </a:p>
        </p:txBody>
      </p:sp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365125"/>
            <a:ext cx="10515600" cy="1325563"/>
          </a:xfrm>
        </p:spPr>
        <p:txBody>
          <a:bodyPr rtlCol="0"/>
          <a:lstStyle/>
          <a:p>
            <a:pPr rtl="0"/>
            <a:r>
              <a:rPr lang="pt-BR" dirty="0"/>
              <a:t>Slide de balanced scorecard 1</a:t>
            </a:r>
          </a:p>
        </p:txBody>
      </p:sp>
      <p:sp>
        <p:nvSpPr>
          <p:cNvPr id="4" name="Espaço Reservado para Texto 5">
            <a:extLst>
              <a:ext uri="{FF2B5EF4-FFF2-40B4-BE49-F238E27FC236}">
                <a16:creationId xmlns:a16="http://schemas.microsoft.com/office/drawing/2014/main" id="{2AED27E9-4BE2-421E-A3E3-E8A01073D0A8}"/>
              </a:ext>
            </a:extLst>
          </p:cNvPr>
          <p:cNvSpPr txBox="1">
            <a:spLocks/>
          </p:cNvSpPr>
          <p:nvPr/>
        </p:nvSpPr>
        <p:spPr bwMode="grayWhite">
          <a:xfrm>
            <a:off x="1733377" y="1216509"/>
            <a:ext cx="8672954" cy="782639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None/>
            </a:pP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A equipe de colaboradores do CAU/SE conta com 08 profissionais, sendo 06 efetivos e 02 cargos de livre provimento. Em auxílio às atividades dos setores, o Conselho conta ainda </a:t>
            </a:r>
            <a:r>
              <a:rPr lang="pt-BR" sz="1300">
                <a:latin typeface="Bahnschrift" panose="020B0502040204020203" pitchFamily="34" charset="0"/>
                <a:cs typeface="Arial" panose="020B0604020202020204" pitchFamily="34" charset="0"/>
              </a:rPr>
              <a:t>com 05 </a:t>
            </a:r>
            <a:r>
              <a:rPr lang="pt-BR" sz="1300" dirty="0">
                <a:latin typeface="Bahnschrift" panose="020B0502040204020203" pitchFamily="34" charset="0"/>
                <a:cs typeface="Arial" panose="020B0604020202020204" pitchFamily="34" charset="0"/>
              </a:rPr>
              <a:t>estagiários.</a:t>
            </a:r>
          </a:p>
        </p:txBody>
      </p:sp>
      <p:sp>
        <p:nvSpPr>
          <p:cNvPr id="5" name="Espaço Reservado para Texto 6">
            <a:extLst>
              <a:ext uri="{FF2B5EF4-FFF2-40B4-BE49-F238E27FC236}">
                <a16:creationId xmlns:a16="http://schemas.microsoft.com/office/drawing/2014/main" id="{C1554B02-4281-4234-9F9E-3D629164DC46}"/>
              </a:ext>
            </a:extLst>
          </p:cNvPr>
          <p:cNvSpPr txBox="1">
            <a:spLocks/>
          </p:cNvSpPr>
          <p:nvPr/>
        </p:nvSpPr>
        <p:spPr bwMode="grayWhite">
          <a:xfrm>
            <a:off x="1733377" y="2085414"/>
            <a:ext cx="8937582" cy="4424982"/>
          </a:xfrm>
          <a:prstGeom prst="rect">
            <a:avLst/>
          </a:prstGeom>
          <a:noFill/>
        </p:spPr>
        <p:txBody>
          <a:bodyPr numCol="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David Felipe Pinheiro Gonçalves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(Diretor Adm. Financeiro)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david.goncalves@cause.gov.br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Hanna Oliveira Moreira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(Gerente de Operações)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gerenciaoperacional@cause.gov.br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Katiuscia Oliveira de Carvalho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(Gerente Adm. Financeiro)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financeiro@cause.gov.br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 err="1">
                <a:latin typeface="Bahnschrift" panose="020B0502040204020203" pitchFamily="34" charset="0"/>
                <a:cs typeface="Arial" panose="020B0604020202020204" pitchFamily="34" charset="0"/>
              </a:rPr>
              <a:t>Susiene</a:t>
            </a: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 Almeida de Oliveira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(Agente de Fiscalização)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fiscalizacao@cause.gov.br</a:t>
            </a:r>
            <a:endParaRPr lang="pt-BR" sz="1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pt-BR" sz="1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 err="1">
                <a:latin typeface="Bahnschrift" panose="020B0502040204020203" pitchFamily="34" charset="0"/>
                <a:cs typeface="Arial" panose="020B0604020202020204" pitchFamily="34" charset="0"/>
              </a:rPr>
              <a:t>Mileise</a:t>
            </a: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 Oliveira Santos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(Secretária da Presidência)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secretariageral@cause.gov.br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Marcos Danilo de Lira Gomes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(Assistente de Atendimento)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atendimento@cause.gov.br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Anna Beatriz da Silva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(Assistente de Atendimento)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atendimento@cause.gov.br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 err="1">
                <a:latin typeface="Bahnschrift" panose="020B0502040204020203" pitchFamily="34" charset="0"/>
                <a:cs typeface="Arial" panose="020B0604020202020204" pitchFamily="34" charset="0"/>
              </a:rPr>
              <a:t>Thayane</a:t>
            </a: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 Rodrigues Almeida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(Auxiliar de Fiscalização)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fiscalizacao@cause.gov.br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Gabrielle Santos Silva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(Estagiária)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Michael Douglas Santos Conceição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(Estagiário)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Maria </a:t>
            </a:r>
            <a:r>
              <a:rPr lang="pt-BR" sz="1400" b="1" dirty="0" err="1">
                <a:latin typeface="Bahnschrift" panose="020B0502040204020203" pitchFamily="34" charset="0"/>
                <a:cs typeface="Arial" panose="020B0604020202020204" pitchFamily="34" charset="0"/>
              </a:rPr>
              <a:t>Rayanne</a:t>
            </a: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 Santos Silva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(Estagiária)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b="1" dirty="0">
                <a:latin typeface="Bahnschrift" panose="020B0502040204020203" pitchFamily="34" charset="0"/>
                <a:cs typeface="Arial" panose="020B0604020202020204" pitchFamily="34" charset="0"/>
              </a:rPr>
              <a:t>Victoria Laurindo Ferreira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(Estagiária)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Rodrigo Gama da Fonseca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pt-BR" sz="1400" dirty="0">
                <a:latin typeface="Bahnschrift" panose="020B0502040204020203" pitchFamily="34" charset="0"/>
                <a:cs typeface="Arial" panose="020B0604020202020204" pitchFamily="34" charset="0"/>
              </a:rPr>
              <a:t>(Estagiário)</a:t>
            </a:r>
          </a:p>
          <a:p>
            <a:pPr marL="0" indent="0">
              <a:lnSpc>
                <a:spcPct val="100000"/>
              </a:lnSpc>
              <a:buNone/>
            </a:pPr>
            <a:endParaRPr lang="pt-BR" sz="1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pt-BR" sz="1400" b="1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4">
            <a:extLst>
              <a:ext uri="{FF2B5EF4-FFF2-40B4-BE49-F238E27FC236}">
                <a16:creationId xmlns:a16="http://schemas.microsoft.com/office/drawing/2014/main" id="{AB0A67D9-A3D6-4C79-AB0C-635F6F552C07}"/>
              </a:ext>
            </a:extLst>
          </p:cNvPr>
          <p:cNvSpPr txBox="1">
            <a:spLocks/>
          </p:cNvSpPr>
          <p:nvPr/>
        </p:nvSpPr>
        <p:spPr>
          <a:xfrm>
            <a:off x="1733377" y="433871"/>
            <a:ext cx="5452201" cy="78263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Quem é quem</a:t>
            </a:r>
          </a:p>
          <a:p>
            <a:endParaRPr lang="pt-BR" sz="3200" b="1" dirty="0">
              <a:latin typeface="Bauhaus 93" panose="04030905020B02020C02" pitchFamily="82" charset="0"/>
              <a:cs typeface="Arial" panose="020B0604020202020204" pitchFamily="34" charset="0"/>
            </a:endParaRPr>
          </a:p>
        </p:txBody>
      </p:sp>
      <p:sp>
        <p:nvSpPr>
          <p:cNvPr id="9" name="objeto 7" descr="Retângulo bege">
            <a:extLst>
              <a:ext uri="{FF2B5EF4-FFF2-40B4-BE49-F238E27FC236}">
                <a16:creationId xmlns:a16="http://schemas.microsoft.com/office/drawing/2014/main" id="{0A218DC6-769A-4457-AC51-5CDF917E9E4C}"/>
              </a:ext>
            </a:extLst>
          </p:cNvPr>
          <p:cNvSpPr/>
          <p:nvPr/>
        </p:nvSpPr>
        <p:spPr bwMode="white">
          <a:xfrm flipV="1">
            <a:off x="1785669" y="910619"/>
            <a:ext cx="8672954" cy="219626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rgbClr val="1C3942"/>
            </a:solidFill>
          </a:ln>
        </p:spPr>
        <p:txBody>
          <a:bodyPr wrap="square" lIns="0" tIns="0" rIns="0" bIns="0" rtlCol="0"/>
          <a:lstStyle/>
          <a:p>
            <a:pPr rtl="0"/>
            <a:endParaRPr lang="pt-BR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92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ogramo 2">
            <a:extLst>
              <a:ext uri="{FF2B5EF4-FFF2-40B4-BE49-F238E27FC236}">
                <a16:creationId xmlns:a16="http://schemas.microsoft.com/office/drawing/2014/main" id="{5DDA7A8E-A815-FD74-D4D4-0624933B4076}"/>
              </a:ext>
            </a:extLst>
          </p:cNvPr>
          <p:cNvSpPr/>
          <p:nvPr/>
        </p:nvSpPr>
        <p:spPr>
          <a:xfrm>
            <a:off x="0" y="0"/>
            <a:ext cx="5628443" cy="6858000"/>
          </a:xfrm>
          <a:prstGeom prst="parallelogra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501" y="1168607"/>
            <a:ext cx="9769238" cy="5403658"/>
          </a:xfrm>
          <a:prstGeom prst="rect">
            <a:avLst/>
          </a:prstGeom>
        </p:spPr>
      </p:pic>
      <p:sp>
        <p:nvSpPr>
          <p:cNvPr id="5" name="CaixaDeTexto 11"/>
          <p:cNvSpPr txBox="1">
            <a:spLocks noChangeArrowheads="1"/>
          </p:cNvSpPr>
          <p:nvPr/>
        </p:nvSpPr>
        <p:spPr bwMode="auto">
          <a:xfrm>
            <a:off x="1526876" y="1628706"/>
            <a:ext cx="1791723" cy="91254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</a:rPr>
              <a:t>A sociedade.</a:t>
            </a:r>
          </a:p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</a:rPr>
              <a:t>Órgãos públicos nas três esferas de governo.</a:t>
            </a:r>
          </a:p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</a:rPr>
              <a:t>Conselhos profissionais.</a:t>
            </a:r>
          </a:p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</a:rPr>
              <a:t>Instituições de ensino e pesquisa.</a:t>
            </a:r>
          </a:p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</a:rPr>
              <a:t>Arquitetos e urbanistas.</a:t>
            </a:r>
          </a:p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</a:rPr>
              <a:t>Entidades de classe.</a:t>
            </a:r>
          </a:p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</a:rPr>
              <a:t>Empresas de construção</a:t>
            </a:r>
            <a:r>
              <a:rPr lang="pt-BR" sz="900" dirty="0">
                <a:solidFill>
                  <a:srgbClr val="003944"/>
                </a:solidFill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buClrTx/>
              <a:buNone/>
            </a:pPr>
            <a:endParaRPr lang="pt-BR" sz="2275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397076" y="1551241"/>
            <a:ext cx="1905529" cy="1498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de produtos e serviços</a:t>
            </a:r>
            <a:endParaRPr lang="pt-BR" sz="528" strike="sngStrike" dirty="0">
              <a:solidFill>
                <a:srgbClr val="0039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Fiscalização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da informação (Gestão do conhecimento)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eletrônica de documentos e processos - GED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 do relacionamento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Comunicação E Atendimento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Planejamento e gestão estratégica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Prestação de contas 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de encontros presenciais (palestras, feiras e mostras especializadas, seminários, oficinas, congressos, conferências, outros)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Normatização da profissão E Consultoria/ orientações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Treinamento/cursos de capacitação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Convênios ( implantação e funcionamento de escritórios modelo, projetos e pesquisas)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de Comunicação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28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Residência Técnica</a:t>
            </a:r>
          </a:p>
          <a:p>
            <a:pPr marL="232172" indent="-232172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sz="163" dirty="0">
              <a:solidFill>
                <a:srgbClr val="0039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427891" y="3411625"/>
            <a:ext cx="2000557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811" indent="-74811">
              <a:spcBef>
                <a:spcPct val="0"/>
              </a:spcBef>
            </a:pPr>
            <a:r>
              <a:rPr lang="pt-BR" sz="600" b="1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humano</a:t>
            </a:r>
          </a:p>
          <a:p>
            <a:pPr marL="74811" lvl="1" indent="-74811">
              <a:spcBef>
                <a:spcPct val="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Conselheiros BR e UF</a:t>
            </a:r>
          </a:p>
          <a:p>
            <a:pPr marL="74811" lvl="1" indent="-74811">
              <a:spcBef>
                <a:spcPct val="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Colaboradores do CAU</a:t>
            </a:r>
            <a:endParaRPr lang="pt-BR" sz="600" strike="sngStrike" dirty="0">
              <a:solidFill>
                <a:srgbClr val="0039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811" lvl="2" indent="-74811">
              <a:spcBef>
                <a:spcPct val="0"/>
              </a:spcBef>
              <a:buClr>
                <a:schemeClr val="bg2">
                  <a:lumMod val="25000"/>
                </a:schemeClr>
              </a:buClr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Funcionários, Contratados, Conveniados</a:t>
            </a:r>
          </a:p>
          <a:p>
            <a:pPr marL="74811" indent="-74811">
              <a:spcBef>
                <a:spcPct val="0"/>
              </a:spcBef>
            </a:pPr>
            <a:r>
              <a:rPr lang="pt-BR" sz="600" b="1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física</a:t>
            </a:r>
          </a:p>
          <a:p>
            <a:pPr marL="74811" indent="-74811"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Sedes Nacionais, Estaduais e Escritórios</a:t>
            </a:r>
          </a:p>
          <a:p>
            <a:pPr marL="74811" indent="-74811"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 de atendimento dedicados/móveis/provisórios ou compartilhados com os parceiros: instituições de ensino, prefeituras, </a:t>
            </a:r>
          </a:p>
          <a:p>
            <a:pPr marL="74811" indent="-74811">
              <a:spcBef>
                <a:spcPct val="0"/>
              </a:spcBef>
            </a:pPr>
            <a:r>
              <a:rPr lang="pt-BR" sz="600" b="1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</a:p>
          <a:p>
            <a:pPr marL="74811" lvl="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SICCAU/Portal/ </a:t>
            </a:r>
          </a:p>
          <a:p>
            <a:pPr marL="74811" lvl="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CRM (</a:t>
            </a:r>
            <a:r>
              <a:rPr lang="pt-BR" sz="600" i="1" dirty="0" err="1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Customer</a:t>
            </a:r>
            <a:r>
              <a:rPr lang="pt-BR" sz="600" i="1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600" i="1" dirty="0" err="1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</a:t>
            </a:r>
            <a:r>
              <a:rPr lang="pt-BR" sz="600" i="1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811" lvl="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Inteligência geográfica/ Implanta/ APP/SGI/SEI</a:t>
            </a:r>
          </a:p>
          <a:p>
            <a:pPr marL="232172" indent="-232172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pt-BR" sz="400" dirty="0">
              <a:solidFill>
                <a:srgbClr val="003944"/>
              </a:solidFill>
            </a:endParaRPr>
          </a:p>
        </p:txBody>
      </p:sp>
      <p:sp>
        <p:nvSpPr>
          <p:cNvPr id="8" name="CaixaDeTexto 6"/>
          <p:cNvSpPr txBox="1">
            <a:spLocks noChangeArrowheads="1"/>
          </p:cNvSpPr>
          <p:nvPr/>
        </p:nvSpPr>
        <p:spPr bwMode="auto">
          <a:xfrm>
            <a:off x="5633549" y="1607521"/>
            <a:ext cx="1188132" cy="73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Ética e transparência.</a:t>
            </a:r>
          </a:p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Excelência organizacional.</a:t>
            </a:r>
          </a:p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Comprometimento com a inovação.</a:t>
            </a:r>
          </a:p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Unicidade e integração.</a:t>
            </a:r>
          </a:p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Democratização da informação e conhecimento.</a:t>
            </a:r>
          </a:p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Interlocução da arquitetura e urbanismo na sociedade.</a:t>
            </a:r>
          </a:p>
        </p:txBody>
      </p:sp>
      <p:sp>
        <p:nvSpPr>
          <p:cNvPr id="9" name="Retângulo 8"/>
          <p:cNvSpPr/>
          <p:nvPr/>
        </p:nvSpPr>
        <p:spPr>
          <a:xfrm>
            <a:off x="7399385" y="1572399"/>
            <a:ext cx="1892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811" indent="-74811">
              <a:buFont typeface="Arial" panose="020B0604020202020204" pitchFamily="34" charset="0"/>
              <a:buChar char="•"/>
              <a:defRPr/>
            </a:pPr>
            <a:r>
              <a:rPr lang="pt-BR" sz="500" dirty="0" err="1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pt-BR" sz="5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</a:p>
          <a:p>
            <a:pPr marL="74811" indent="-74811">
              <a:buFont typeface="Arial" panose="020B0604020202020204" pitchFamily="34" charset="0"/>
              <a:buChar char="•"/>
              <a:defRPr/>
            </a:pPr>
            <a:r>
              <a:rPr lang="pt-BR" sz="5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Redes Sociais  - Fóruns de debate</a:t>
            </a:r>
          </a:p>
          <a:p>
            <a:pPr marL="74811" indent="-74811">
              <a:buFont typeface="Arial" panose="020B0604020202020204" pitchFamily="34" charset="0"/>
              <a:buChar char="•"/>
              <a:defRPr/>
            </a:pPr>
            <a:r>
              <a:rPr lang="pt-BR" sz="5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Mídia (imprensa, revistas especializadas, eventos relacionados, publicações gerais do CAU) / Mídia subliminar</a:t>
            </a:r>
          </a:p>
          <a:p>
            <a:pPr marL="74811" indent="-74811">
              <a:buFont typeface="Arial" panose="020B0604020202020204" pitchFamily="34" charset="0"/>
              <a:buChar char="•"/>
              <a:defRPr/>
            </a:pPr>
            <a:r>
              <a:rPr lang="pt-BR" sz="5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 do CAU</a:t>
            </a:r>
          </a:p>
          <a:p>
            <a:pPr marL="74811" indent="-74811">
              <a:buFont typeface="Arial" panose="020B0604020202020204" pitchFamily="34" charset="0"/>
              <a:buChar char="•"/>
              <a:defRPr/>
            </a:pPr>
            <a:r>
              <a:rPr lang="pt-BR" sz="5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SICCAU (considerado apenas como canal de entrega)</a:t>
            </a:r>
          </a:p>
          <a:p>
            <a:pPr marL="74811" indent="-74811">
              <a:buFont typeface="Arial" panose="020B0604020202020204" pitchFamily="34" charset="0"/>
              <a:buChar char="•"/>
              <a:defRPr/>
            </a:pPr>
            <a:r>
              <a:rPr lang="pt-BR" sz="5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 presencial pelos CAU/UF/ Canais de atendimento presencial (pelo CAU e parceiros)</a:t>
            </a:r>
          </a:p>
          <a:p>
            <a:pPr marL="74811" indent="-74811">
              <a:buFont typeface="Arial" panose="020B0604020202020204" pitchFamily="34" charset="0"/>
              <a:buChar char="•"/>
              <a:defRPr/>
            </a:pPr>
            <a:r>
              <a:rPr lang="pt-BR" sz="5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Ouvidoria</a:t>
            </a:r>
          </a:p>
          <a:p>
            <a:pPr marL="74811" indent="-74811">
              <a:buFont typeface="Arial" panose="020B0604020202020204" pitchFamily="34" charset="0"/>
              <a:buChar char="•"/>
              <a:defRPr/>
            </a:pPr>
            <a:r>
              <a:rPr lang="pt-BR" sz="5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Encontros presenciais (palestras, feiras e mostras especializadas, seminários, workshops, congressos, conferências, outros)</a:t>
            </a:r>
          </a:p>
          <a:p>
            <a:pPr marL="74811" indent="-74811">
              <a:buFont typeface="Arial" panose="020B0604020202020204" pitchFamily="34" charset="0"/>
              <a:buChar char="•"/>
              <a:defRPr/>
            </a:pPr>
            <a:r>
              <a:rPr lang="pt-BR" sz="5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benefícios (plano de saúde, convênios com instituições de ensino, certificadoras, desconto para ingressos  de eventos da profissão, outros)</a:t>
            </a:r>
          </a:p>
          <a:p>
            <a:pPr marL="74811" indent="-74811">
              <a:buFont typeface="Arial" panose="020B0604020202020204" pitchFamily="34" charset="0"/>
              <a:buChar char="•"/>
              <a:defRPr/>
            </a:pPr>
            <a:r>
              <a:rPr lang="pt-BR" sz="500" dirty="0" err="1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  <a:r>
              <a:rPr lang="pt-BR" sz="5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/IGEO para mostrar quem são os arquitetos das obras</a:t>
            </a:r>
          </a:p>
        </p:txBody>
      </p:sp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9510099" y="1607522"/>
            <a:ext cx="1416838" cy="172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/>
          <a:lstStyle/>
          <a:p>
            <a:pPr marL="0" lvl="2">
              <a:defRPr/>
            </a:pPr>
            <a:r>
              <a:rPr lang="pt-BR" sz="600" b="1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Classificações:</a:t>
            </a:r>
          </a:p>
          <a:p>
            <a:pPr marL="74811" lvl="2" indent="-74811">
              <a:buFont typeface="Arial" pitchFamily="34" charset="0"/>
              <a:buChar char="•"/>
              <a:tabLst>
                <a:tab pos="441127" algn="l"/>
              </a:tabLst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de prestação de serviços.</a:t>
            </a:r>
          </a:p>
          <a:p>
            <a:pPr marL="74811" lvl="2" indent="-74811">
              <a:buFont typeface="Arial" pitchFamily="34" charset="0"/>
              <a:buChar char="•"/>
              <a:tabLst>
                <a:tab pos="441127" algn="l"/>
              </a:tabLst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politicas e institucionais.</a:t>
            </a:r>
          </a:p>
          <a:p>
            <a:pPr marL="74811" lvl="2" indent="-74811">
              <a:buFont typeface="Arial" pitchFamily="34" charset="0"/>
              <a:buChar char="•"/>
              <a:tabLst>
                <a:tab pos="441127" algn="l"/>
              </a:tabLst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de fiscalização.</a:t>
            </a:r>
          </a:p>
          <a:p>
            <a:pPr marL="74811" lvl="2" indent="-74811">
              <a:buFont typeface="Arial" pitchFamily="34" charset="0"/>
              <a:buChar char="•"/>
              <a:tabLst>
                <a:tab pos="441127" algn="l"/>
              </a:tabLst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de formação profissional e pesquisa.</a:t>
            </a:r>
          </a:p>
          <a:p>
            <a:pPr marL="74811" lvl="2" indent="-74811">
              <a:buFont typeface="Arial" pitchFamily="34" charset="0"/>
              <a:buChar char="•"/>
              <a:tabLst>
                <a:tab pos="441127" algn="l"/>
              </a:tabLst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de captação de recursos.</a:t>
            </a:r>
          </a:p>
          <a:p>
            <a:pPr marL="74811" lvl="2" indent="-74811">
              <a:buFont typeface="Arial" pitchFamily="34" charset="0"/>
              <a:buChar char="•"/>
              <a:tabLst>
                <a:tab pos="441127" algn="l"/>
              </a:tabLst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associativas.</a:t>
            </a:r>
          </a:p>
          <a:p>
            <a:pPr marL="74811" lvl="2" indent="-74811">
              <a:buFont typeface="Arial" pitchFamily="34" charset="0"/>
              <a:buChar char="•"/>
              <a:tabLst>
                <a:tab pos="441127" algn="l"/>
              </a:tabLst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Relações culturais e científicas.</a:t>
            </a:r>
          </a:p>
          <a:p>
            <a:pPr marL="74811" lvl="2" indent="-74811">
              <a:buFont typeface="Arial" pitchFamily="34" charset="0"/>
              <a:buChar char="•"/>
              <a:tabLst>
                <a:tab pos="441127" algn="l"/>
              </a:tabLst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Público infanto-juvenil.</a:t>
            </a:r>
          </a:p>
          <a:p>
            <a:pPr marL="74811" lvl="2" indent="-74811">
              <a:buFont typeface="Arial" pitchFamily="34" charset="0"/>
              <a:buChar char="•"/>
              <a:tabLst>
                <a:tab pos="441127" algn="l"/>
              </a:tabLst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Sociedade.</a:t>
            </a:r>
          </a:p>
          <a:p>
            <a:pPr marL="74811" lvl="2" indent="-74811">
              <a:buFont typeface="Arial" pitchFamily="34" charset="0"/>
              <a:buChar char="•"/>
              <a:tabLst>
                <a:tab pos="441127" algn="l"/>
              </a:tabLst>
              <a:defRPr/>
            </a:pPr>
            <a:endParaRPr lang="pt-BR" sz="488" dirty="0">
              <a:solidFill>
                <a:srgbClr val="003944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9549" y="3290798"/>
            <a:ext cx="1771259" cy="13499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74811" indent="-74811">
              <a:defRPr/>
            </a:pPr>
            <a:r>
              <a:rPr lang="pt-BR" sz="600" b="1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  <a:p>
            <a:pPr marL="74811" indent="-74811">
              <a:buFont typeface="Arial" panose="020B0604020202020204" pitchFamily="34" charset="0"/>
              <a:buChar char="•"/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SICCAU</a:t>
            </a:r>
          </a:p>
          <a:p>
            <a:pPr marL="74811" indent="-74811">
              <a:buFont typeface="Arial" panose="020B0604020202020204" pitchFamily="34" charset="0"/>
              <a:buChar char="•"/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Portal online</a:t>
            </a:r>
          </a:p>
          <a:p>
            <a:pPr marL="74811" indent="-74811">
              <a:buFont typeface="Arial" panose="020B0604020202020204" pitchFamily="34" charset="0"/>
              <a:buChar char="•"/>
              <a:defRPr/>
            </a:pPr>
            <a:endParaRPr lang="pt-BR" sz="600" dirty="0">
              <a:solidFill>
                <a:srgbClr val="0039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811" indent="-74811">
              <a:defRPr/>
            </a:pPr>
            <a:r>
              <a:rPr lang="pt-BR" sz="600" b="1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Presencial</a:t>
            </a:r>
          </a:p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Sedes Regionais (fiscais/funcionários)</a:t>
            </a:r>
          </a:p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 móveis/provisórios de atendimento (fiscais/funcionários)</a:t>
            </a:r>
          </a:p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Pontos de atendimento dedicados ou compartilhados com os parceiros: instituições de ensino, Prefeituras Municipais</a:t>
            </a:r>
          </a:p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Publicidade</a:t>
            </a:r>
          </a:p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Publicações</a:t>
            </a:r>
          </a:p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Áudio Visuais</a:t>
            </a:r>
          </a:p>
          <a:p>
            <a:pPr marL="74811" indent="-74811">
              <a:buFont typeface="Arial" pitchFamily="34" charset="0"/>
              <a:buChar char="•"/>
              <a:defRPr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Assessoria de Imprensa</a:t>
            </a:r>
          </a:p>
          <a:p>
            <a:pPr>
              <a:defRPr/>
            </a:pPr>
            <a:endParaRPr lang="pt-BR" sz="600" dirty="0">
              <a:solidFill>
                <a:srgbClr val="0039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7"/>
          <p:cNvSpPr txBox="1">
            <a:spLocks noChangeArrowheads="1"/>
          </p:cNvSpPr>
          <p:nvPr/>
        </p:nvSpPr>
        <p:spPr bwMode="auto">
          <a:xfrm>
            <a:off x="6495331" y="5286629"/>
            <a:ext cx="2457475" cy="57221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rgbClr val="000066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404040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Anuidades.</a:t>
            </a:r>
          </a:p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Emissão de RRT e certidões.</a:t>
            </a:r>
          </a:p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Fiscalização atuante (novas RRT e multas).</a:t>
            </a:r>
          </a:p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Convênios e parcerias para fiscalização (cartórios, sindicatos, etc.).</a:t>
            </a:r>
          </a:p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Locação e serviço de TI.</a:t>
            </a:r>
          </a:p>
          <a:p>
            <a:pPr marL="74811" indent="-74811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pt-BR" sz="60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Propagandas, com incentivo ao uso do site do CAU.</a:t>
            </a:r>
          </a:p>
          <a:p>
            <a:pPr marL="232172" indent="-232172"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pt-BR" sz="800" dirty="0">
              <a:solidFill>
                <a:srgbClr val="003944"/>
              </a:solidFill>
              <a:latin typeface="+mn-lt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784453" y="5210354"/>
            <a:ext cx="4646496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informação:</a:t>
            </a:r>
          </a:p>
          <a:p>
            <a:pPr marL="366316" lvl="1" indent="-73522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de relacionamento com o arquiteto e urbanista (acervarão, registro e certificação);</a:t>
            </a:r>
          </a:p>
          <a:p>
            <a:pPr marL="434678" lvl="1" indent="-141883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Center.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humano.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Operação, ampliação e aprimoramento dos sistemas de fiscalização.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 de encontros presenciais (palestras, feiras e mostras especializadas, seminários, oficinas, congressos, conferências, outros).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Infraestrutura física (construção e manutenção das sedes).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Aquisição de estudos com impacto na arquitetura e urbanismo.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Parcerias nacionais e internacionais para inovação, projetos, integração de políticas públicas, produção de conhecimento, patrocínio e convênios;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/ precificação de produtos e serviços.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Comunicação e marketing.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Capacitação continuada – reciclagem profissional.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Reuniões plenárias e de comissões para a normatização da atividade profissional.</a:t>
            </a:r>
          </a:p>
          <a:p>
            <a:pPr marL="74811" indent="-7481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pt-BR" sz="550" dirty="0">
                <a:solidFill>
                  <a:srgbClr val="0039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Premiações (valorização das boas práticas / concurso de TCC).</a:t>
            </a:r>
          </a:p>
        </p:txBody>
      </p:sp>
      <p:sp>
        <p:nvSpPr>
          <p:cNvPr id="14" name="Título 4">
            <a:extLst>
              <a:ext uri="{FF2B5EF4-FFF2-40B4-BE49-F238E27FC236}">
                <a16:creationId xmlns:a16="http://schemas.microsoft.com/office/drawing/2014/main" id="{F94CB3EC-5B5F-4842-8E9D-07F3FF041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158" y="139906"/>
            <a:ext cx="4848291" cy="782638"/>
          </a:xfrm>
        </p:spPr>
        <p:txBody>
          <a:bodyPr rtlCol="0">
            <a:normAutofit/>
          </a:bodyPr>
          <a:lstStyle/>
          <a:p>
            <a:pPr algn="l" rtl="0"/>
            <a:r>
              <a:rPr lang="pt-BR" sz="3200" b="1" dirty="0">
                <a:solidFill>
                  <a:schemeClr val="tx1"/>
                </a:solidFill>
                <a:latin typeface="Bauhaus 93" panose="04030905020B02020C02" pitchFamily="82" charset="0"/>
                <a:ea typeface="Baskerville SemiBold" panose="02020502070401020303" pitchFamily="18" charset="0"/>
                <a:cs typeface="Arial" panose="020B0604020202020204" pitchFamily="34" charset="0"/>
              </a:rPr>
              <a:t>Modelo de Negócio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r>
              <a:rPr lang="pt-BR" noProof="0" dirty="0"/>
              <a:t>8</a:t>
            </a:r>
          </a:p>
        </p:txBody>
      </p:sp>
      <p:sp>
        <p:nvSpPr>
          <p:cNvPr id="15" name="CaixaDeTexto 10"/>
          <p:cNvSpPr txBox="1"/>
          <p:nvPr/>
        </p:nvSpPr>
        <p:spPr>
          <a:xfrm>
            <a:off x="35402" y="6297645"/>
            <a:ext cx="17912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Bahnschrift" panose="020B0502040204020203" pitchFamily="34" charset="0"/>
                <a:cs typeface="Arial" panose="020B0604020202020204" pitchFamily="34" charset="0"/>
              </a:rPr>
              <a:t>Modelo de Negócios</a:t>
            </a:r>
          </a:p>
          <a:p>
            <a:r>
              <a:rPr lang="pt-BR" dirty="0">
                <a:latin typeface="Bahnschrift" panose="020B0502040204020203" pitchFamily="34" charset="0"/>
                <a:cs typeface="Arial" panose="020B0604020202020204" pitchFamily="34" charset="0"/>
              </a:rPr>
              <a:t>Fonte: CAU/BR</a:t>
            </a:r>
          </a:p>
        </p:txBody>
      </p:sp>
    </p:spTree>
    <p:extLst>
      <p:ext uri="{BB962C8B-B14F-4D97-AF65-F5344CB8AC3E}">
        <p14:creationId xmlns:p14="http://schemas.microsoft.com/office/powerpoint/2010/main" val="11279761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mbra Superior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7A848B5-AD8B-431C-9082-0A55B6B462E6}">
  <we:reference id="wa104381063" version="1.0.0.1" store="pt-BR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6028FB-6012-4967-A451-C2FAE951FE25}">
  <ds:schemaRefs>
    <ds:schemaRef ds:uri="http://purl.org/dc/terms/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E4CC17A-C7FA-42F7-A285-99975430EB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3496C2-30B3-40CB-ACDC-46FFFFC8A1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TM02836342[[fn=Íon]]</Template>
  <TotalTime>0</TotalTime>
  <Words>8542</Words>
  <Application>Microsoft Office PowerPoint</Application>
  <PresentationFormat>Widescreen</PresentationFormat>
  <Paragraphs>1198</Paragraphs>
  <Slides>67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67</vt:i4>
      </vt:variant>
    </vt:vector>
  </HeadingPairs>
  <TitlesOfParts>
    <vt:vector size="77" baseType="lpstr">
      <vt:lpstr>Arial</vt:lpstr>
      <vt:lpstr>Bahnschrift</vt:lpstr>
      <vt:lpstr>Baskerville SemiBold</vt:lpstr>
      <vt:lpstr>Bauhaus 93</vt:lpstr>
      <vt:lpstr>Calibri</vt:lpstr>
      <vt:lpstr>Calibri Light</vt:lpstr>
      <vt:lpstr>Century Gothic</vt:lpstr>
      <vt:lpstr>Wingdings</vt:lpstr>
      <vt:lpstr>Wingdings 3</vt:lpstr>
      <vt:lpstr>Íon</vt:lpstr>
      <vt:lpstr>Apresentação do PowerPoint</vt:lpstr>
      <vt:lpstr>Sumário </vt:lpstr>
      <vt:lpstr>Mensagem da Presidente </vt:lpstr>
      <vt:lpstr>Mensagem da Presidente </vt:lpstr>
      <vt:lpstr>Slide de balanced scorecard 1</vt:lpstr>
      <vt:lpstr>Apresentação do PowerPoint</vt:lpstr>
      <vt:lpstr>Slide de balanced scorecard 1</vt:lpstr>
      <vt:lpstr>Slide de balanced scorecard 1</vt:lpstr>
      <vt:lpstr>Modelo de Negócio</vt:lpstr>
      <vt:lpstr>Cenário Externo</vt:lpstr>
      <vt:lpstr>Apresentação do PowerPoint</vt:lpstr>
      <vt:lpstr>Slide de balanced scorecard 1</vt:lpstr>
      <vt:lpstr>Apresentação do PowerPoint</vt:lpstr>
      <vt:lpstr>Apresentação do PowerPoint</vt:lpstr>
      <vt:lpstr>Sistema de Governança </vt:lpstr>
      <vt:lpstr>Apresentação do PowerPoint</vt:lpstr>
      <vt:lpstr>Planejamento Estratégico</vt:lpstr>
      <vt:lpstr>Apresentação do PowerPoint</vt:lpstr>
      <vt:lpstr>Apresentação do PowerPoint</vt:lpstr>
      <vt:lpstr>Apresentação do PowerPoint</vt:lpstr>
      <vt:lpstr>Slide de balanced scorecard 1</vt:lpstr>
      <vt:lpstr>Apresentação do PowerPoint</vt:lpstr>
      <vt:lpstr>Gestão de Riscos e Controles Internos  </vt:lpstr>
      <vt:lpstr>Slide de balanced scorecard 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Carta de Serviços ao  Cidadão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Slide de balanced scorecard 1</vt:lpstr>
      <vt:lpstr>Apresentação do PowerPoint</vt:lpstr>
      <vt:lpstr>Apresentação do PowerPoint</vt:lpstr>
      <vt:lpstr>Slide de balanced scorecard 1</vt:lpstr>
      <vt:lpstr>Apresentação do PowerPoint</vt:lpstr>
      <vt:lpstr>Apresentação do PowerPoint</vt:lpstr>
      <vt:lpstr>Slide de balanced scorecard 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Slide de balanced scorecard 1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/>
  <cp:revision>77</cp:revision>
  <dcterms:created xsi:type="dcterms:W3CDTF">2020-02-03T17:19:59Z</dcterms:created>
  <dcterms:modified xsi:type="dcterms:W3CDTF">2024-06-14T17:48:46Z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